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notesMasterIdLst>
    <p:notesMasterId r:id="rId45"/>
  </p:notesMasterIdLst>
  <p:sldIdLst>
    <p:sldId id="256" r:id="rId2"/>
    <p:sldId id="257" r:id="rId3"/>
    <p:sldId id="258" r:id="rId4"/>
    <p:sldId id="270" r:id="rId5"/>
    <p:sldId id="271" r:id="rId6"/>
    <p:sldId id="272" r:id="rId7"/>
    <p:sldId id="275" r:id="rId8"/>
    <p:sldId id="276" r:id="rId9"/>
    <p:sldId id="277" r:id="rId10"/>
    <p:sldId id="265" r:id="rId11"/>
    <p:sldId id="266" r:id="rId12"/>
    <p:sldId id="290" r:id="rId13"/>
    <p:sldId id="289" r:id="rId14"/>
    <p:sldId id="263" r:id="rId15"/>
    <p:sldId id="264" r:id="rId16"/>
    <p:sldId id="278" r:id="rId17"/>
    <p:sldId id="281" r:id="rId18"/>
    <p:sldId id="293" r:id="rId19"/>
    <p:sldId id="279" r:id="rId20"/>
    <p:sldId id="283" r:id="rId21"/>
    <p:sldId id="284" r:id="rId22"/>
    <p:sldId id="286" r:id="rId23"/>
    <p:sldId id="287" r:id="rId24"/>
    <p:sldId id="288" r:id="rId25"/>
    <p:sldId id="291" r:id="rId26"/>
    <p:sldId id="292" r:id="rId27"/>
    <p:sldId id="294" r:id="rId28"/>
    <p:sldId id="296" r:id="rId29"/>
    <p:sldId id="305" r:id="rId30"/>
    <p:sldId id="306" r:id="rId31"/>
    <p:sldId id="304" r:id="rId32"/>
    <p:sldId id="297" r:id="rId33"/>
    <p:sldId id="299" r:id="rId34"/>
    <p:sldId id="298" r:id="rId35"/>
    <p:sldId id="307" r:id="rId36"/>
    <p:sldId id="300" r:id="rId37"/>
    <p:sldId id="301" r:id="rId38"/>
    <p:sldId id="302" r:id="rId39"/>
    <p:sldId id="303" r:id="rId40"/>
    <p:sldId id="308" r:id="rId41"/>
    <p:sldId id="309" r:id="rId42"/>
    <p:sldId id="310" r:id="rId43"/>
    <p:sldId id="311" r:id="rId44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6" autoAdjust="0"/>
    <p:restoredTop sz="94660"/>
  </p:normalViewPr>
  <p:slideViewPr>
    <p:cSldViewPr snapToGrid="0">
      <p:cViewPr varScale="1">
        <p:scale>
          <a:sx n="60" d="100"/>
          <a:sy n="60" d="100"/>
        </p:scale>
        <p:origin x="66" y="7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9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245811866109328"/>
          <c:y val="9.2595596289196114E-2"/>
          <c:w val="0.71442532646382162"/>
          <c:h val="0.774898739464713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layout>
                <c:manualLayout>
                  <c:x val="1.646090534979424E-2"/>
                  <c:y val="-1.3390694240718723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2.057613168724276E-2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sr-Latn-R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126551310715789"/>
                      <c:h val="0.11574023388727812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sr-Latn-R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Dizajn</c:v>
                </c:pt>
                <c:pt idx="1">
                  <c:v>Programiranje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8B18B-3A24-434C-AC7B-EFB6B29597E9}" type="datetimeFigureOut">
              <a:rPr lang="hr-HR" smtClean="0"/>
              <a:t>1.3.2015.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4DD1A9-6011-49E9-A610-7999AA87118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33305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DD1A9-6011-49E9-A610-7999AA87118B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30863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DD1A9-6011-49E9-A610-7999AA87118B}" type="slidenum">
              <a:rPr lang="hr-HR" smtClean="0"/>
              <a:t>26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51889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DD1A9-6011-49E9-A610-7999AA87118B}" type="slidenum">
              <a:rPr lang="hr-HR" smtClean="0"/>
              <a:t>27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7445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DD1A9-6011-49E9-A610-7999AA87118B}" type="slidenum">
              <a:rPr lang="hr-HR" smtClean="0"/>
              <a:t>28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01686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DD1A9-6011-49E9-A610-7999AA87118B}" type="slidenum">
              <a:rPr lang="hr-HR" smtClean="0"/>
              <a:t>29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54252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DD1A9-6011-49E9-A610-7999AA87118B}" type="slidenum">
              <a:rPr lang="hr-HR" smtClean="0"/>
              <a:t>30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56818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DD1A9-6011-49E9-A610-7999AA87118B}" type="slidenum">
              <a:rPr lang="hr-HR" smtClean="0"/>
              <a:t>31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17937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DD1A9-6011-49E9-A610-7999AA87118B}" type="slidenum">
              <a:rPr lang="hr-HR" smtClean="0"/>
              <a:t>32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1303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DD1A9-6011-49E9-A610-7999AA87118B}" type="slidenum">
              <a:rPr lang="hr-HR" smtClean="0"/>
              <a:t>33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05032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DD1A9-6011-49E9-A610-7999AA87118B}" type="slidenum">
              <a:rPr lang="hr-HR" smtClean="0"/>
              <a:t>34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63288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DD1A9-6011-49E9-A610-7999AA87118B}" type="slidenum">
              <a:rPr lang="hr-HR" smtClean="0"/>
              <a:t>35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2211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DD1A9-6011-49E9-A610-7999AA87118B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4898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DD1A9-6011-49E9-A610-7999AA87118B}" type="slidenum">
              <a:rPr lang="hr-HR" smtClean="0"/>
              <a:t>36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02636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DD1A9-6011-49E9-A610-7999AA87118B}" type="slidenum">
              <a:rPr lang="hr-HR" smtClean="0"/>
              <a:t>39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73182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DD1A9-6011-49E9-A610-7999AA87118B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10496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DD1A9-6011-49E9-A610-7999AA87118B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90895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DD1A9-6011-49E9-A610-7999AA87118B}" type="slidenum">
              <a:rPr lang="hr-HR" smtClean="0"/>
              <a:t>21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07344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DD1A9-6011-49E9-A610-7999AA87118B}" type="slidenum">
              <a:rPr lang="hr-HR" smtClean="0"/>
              <a:t>22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5926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DD1A9-6011-49E9-A610-7999AA87118B}" type="slidenum">
              <a:rPr lang="hr-HR" smtClean="0"/>
              <a:t>23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08594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DD1A9-6011-49E9-A610-7999AA87118B}" type="slidenum">
              <a:rPr lang="hr-HR" smtClean="0"/>
              <a:t>24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53379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DD1A9-6011-49E9-A610-7999AA87118B}" type="slidenum">
              <a:rPr lang="hr-HR" smtClean="0"/>
              <a:t>25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78869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CBDD-DFF3-45E0-822C-4560DB03F470}" type="datetimeFigureOut">
              <a:rPr lang="hr-HR" smtClean="0"/>
              <a:t>1.3.2015.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33E27C4-4AAC-41FB-8889-EBA972F2D6F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36411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CBDD-DFF3-45E0-822C-4560DB03F470}" type="datetimeFigureOut">
              <a:rPr lang="hr-HR" smtClean="0"/>
              <a:t>1.3.2015.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33E27C4-4AAC-41FB-8889-EBA972F2D6F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03809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CBDD-DFF3-45E0-822C-4560DB03F470}" type="datetimeFigureOut">
              <a:rPr lang="hr-HR" smtClean="0"/>
              <a:t>1.3.2015.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33E27C4-4AAC-41FB-8889-EBA972F2D6FD}" type="slidenum">
              <a:rPr lang="hr-HR" smtClean="0"/>
              <a:t>‹#›</a:t>
            </a:fld>
            <a:endParaRPr lang="hr-H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538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CBDD-DFF3-45E0-822C-4560DB03F470}" type="datetimeFigureOut">
              <a:rPr lang="hr-HR" smtClean="0"/>
              <a:t>1.3.2015.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33E27C4-4AAC-41FB-8889-EBA972F2D6F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69489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CBDD-DFF3-45E0-822C-4560DB03F470}" type="datetimeFigureOut">
              <a:rPr lang="hr-HR" smtClean="0"/>
              <a:t>1.3.2015.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33E27C4-4AAC-41FB-8889-EBA972F2D6FD}" type="slidenum">
              <a:rPr lang="hr-HR" smtClean="0"/>
              <a:t>‹#›</a:t>
            </a:fld>
            <a:endParaRPr lang="hr-H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4688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CBDD-DFF3-45E0-822C-4560DB03F470}" type="datetimeFigureOut">
              <a:rPr lang="hr-HR" smtClean="0"/>
              <a:t>1.3.2015.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33E27C4-4AAC-41FB-8889-EBA972F2D6F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58766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CBDD-DFF3-45E0-822C-4560DB03F470}" type="datetimeFigureOut">
              <a:rPr lang="hr-HR" smtClean="0"/>
              <a:t>1.3.2015.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E27C4-4AAC-41FB-8889-EBA972F2D6F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13607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CBDD-DFF3-45E0-822C-4560DB03F470}" type="datetimeFigureOut">
              <a:rPr lang="hr-HR" smtClean="0"/>
              <a:t>1.3.2015.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E27C4-4AAC-41FB-8889-EBA972F2D6F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06744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CBDD-DFF3-45E0-822C-4560DB03F470}" type="datetimeFigureOut">
              <a:rPr lang="hr-HR" smtClean="0"/>
              <a:t>1.3.2015.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E27C4-4AAC-41FB-8889-EBA972F2D6F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33300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CBDD-DFF3-45E0-822C-4560DB03F470}" type="datetimeFigureOut">
              <a:rPr lang="hr-HR" smtClean="0"/>
              <a:t>1.3.2015.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33E27C4-4AAC-41FB-8889-EBA972F2D6F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3160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CBDD-DFF3-45E0-822C-4560DB03F470}" type="datetimeFigureOut">
              <a:rPr lang="hr-HR" smtClean="0"/>
              <a:t>1.3.2015.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33E27C4-4AAC-41FB-8889-EBA972F2D6F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1012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CBDD-DFF3-45E0-822C-4560DB03F470}" type="datetimeFigureOut">
              <a:rPr lang="hr-HR" smtClean="0"/>
              <a:t>1.3.2015.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33E27C4-4AAC-41FB-8889-EBA972F2D6F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3872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CBDD-DFF3-45E0-822C-4560DB03F470}" type="datetimeFigureOut">
              <a:rPr lang="hr-HR" smtClean="0"/>
              <a:t>1.3.2015.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E27C4-4AAC-41FB-8889-EBA972F2D6F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32201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CBDD-DFF3-45E0-822C-4560DB03F470}" type="datetimeFigureOut">
              <a:rPr lang="hr-HR" smtClean="0"/>
              <a:t>1.3.2015.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E27C4-4AAC-41FB-8889-EBA972F2D6F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6554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CBDD-DFF3-45E0-822C-4560DB03F470}" type="datetimeFigureOut">
              <a:rPr lang="hr-HR" smtClean="0"/>
              <a:t>1.3.2015.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E27C4-4AAC-41FB-8889-EBA972F2D6F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88879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CBDD-DFF3-45E0-822C-4560DB03F470}" type="datetimeFigureOut">
              <a:rPr lang="hr-HR" smtClean="0"/>
              <a:t>1.3.2015.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33E27C4-4AAC-41FB-8889-EBA972F2D6F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40937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1CBDD-DFF3-45E0-822C-4560DB03F470}" type="datetimeFigureOut">
              <a:rPr lang="hr-HR" smtClean="0"/>
              <a:t>1.3.2015.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33E27C4-4AAC-41FB-8889-EBA972F2D6F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0296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photonstorm.com/downloads/CSC_GDD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people.cs.uct.ac.za/~spalser/Sarah/Documents/iDev/Zomlings%20TDD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elop-online.net/tools-and-tech/the-top-16-game-engines-for-2014/019230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84928" y="2037538"/>
            <a:ext cx="9007072" cy="1497842"/>
          </a:xfrm>
        </p:spPr>
        <p:txBody>
          <a:bodyPr/>
          <a:lstStyle/>
          <a:p>
            <a:r>
              <a:rPr lang="hr-HR" b="1" dirty="0" smtClean="0"/>
              <a:t>Uvod u razvoj igara</a:t>
            </a:r>
            <a:endParaRPr lang="hr-HR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2240" y="130969"/>
            <a:ext cx="9144000" cy="919956"/>
          </a:xfrm>
        </p:spPr>
        <p:txBody>
          <a:bodyPr/>
          <a:lstStyle/>
          <a:p>
            <a:pPr algn="ctr"/>
            <a:r>
              <a:rPr lang="hr-HR" b="1" dirty="0" smtClean="0"/>
              <a:t>Student podučava studenta</a:t>
            </a:r>
          </a:p>
          <a:p>
            <a:pPr algn="ctr"/>
            <a:r>
              <a:rPr lang="hr-HR" b="1" dirty="0" smtClean="0"/>
              <a:t>Razvoj igara pomoću </a:t>
            </a:r>
            <a:r>
              <a:rPr lang="hr-HR" b="1" dirty="0" err="1" smtClean="0"/>
              <a:t>Unity</a:t>
            </a:r>
            <a:r>
              <a:rPr lang="hr-HR" b="1" dirty="0" smtClean="0"/>
              <a:t> alata</a:t>
            </a:r>
            <a:endParaRPr lang="hr-HR" b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658203" y="5202238"/>
            <a:ext cx="4506037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r-HR" dirty="0" smtClean="0"/>
              <a:t>Marko Alerić</a:t>
            </a:r>
            <a:br>
              <a:rPr lang="hr-HR" dirty="0" smtClean="0"/>
            </a:br>
            <a:r>
              <a:rPr lang="hr-HR" dirty="0" smtClean="0"/>
              <a:t>Božidar </a:t>
            </a:r>
            <a:r>
              <a:rPr lang="hr-HR" dirty="0" err="1" smtClean="0"/>
              <a:t>Labaš</a:t>
            </a:r>
            <a:r>
              <a:rPr lang="hr-HR" dirty="0" smtClean="0"/>
              <a:t/>
            </a:r>
            <a:br>
              <a:rPr lang="hr-HR" dirty="0" smtClean="0"/>
            </a:br>
            <a:r>
              <a:rPr lang="hr-HR" dirty="0" smtClean="0"/>
              <a:t>Toni </a:t>
            </a:r>
            <a:r>
              <a:rPr lang="hr-HR" dirty="0" err="1" smtClean="0"/>
              <a:t>Steyskal</a:t>
            </a:r>
            <a:endParaRPr lang="hr-HR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983104" y="5202238"/>
            <a:ext cx="4506037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r-HR" dirty="0" smtClean="0"/>
              <a:t>Mentor:</a:t>
            </a:r>
          </a:p>
          <a:p>
            <a:pPr algn="r"/>
            <a:r>
              <a:rPr lang="hr-HR" dirty="0"/>
              <a:t>Dr. </a:t>
            </a:r>
            <a:r>
              <a:rPr lang="hr-HR" dirty="0" err="1"/>
              <a:t>sc</a:t>
            </a:r>
            <a:r>
              <a:rPr lang="hr-HR" dirty="0"/>
              <a:t>. Zlatko </a:t>
            </a:r>
            <a:r>
              <a:rPr lang="hr-HR" dirty="0" err="1"/>
              <a:t>Stapić</a:t>
            </a:r>
            <a:r>
              <a:rPr lang="hr-HR" dirty="0"/>
              <a:t> 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5869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Metodologija razvoja</a:t>
            </a:r>
            <a:endParaRPr lang="hr-HR" dirty="0"/>
          </a:p>
        </p:txBody>
      </p:sp>
      <p:pic>
        <p:nvPicPr>
          <p:cNvPr id="6" name="Picture 5" descr="C:\Users\Marko\Downloads\waterfall (1).jpg"/>
          <p:cNvPicPr/>
          <p:nvPr/>
        </p:nvPicPr>
        <p:blipFill>
          <a:blip r:embed="rId2" cstate="print"/>
          <a:srcRect l="12342" t="7524" r="2229" b="2670"/>
          <a:stretch>
            <a:fillRect/>
          </a:stretch>
        </p:blipFill>
        <p:spPr bwMode="auto">
          <a:xfrm>
            <a:off x="2592924" y="1706002"/>
            <a:ext cx="5053969" cy="4892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2885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Metodologija razvoja</a:t>
            </a:r>
            <a:endParaRPr lang="hr-H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1690200"/>
            <a:ext cx="7699898" cy="499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Razvoj igara</a:t>
            </a:r>
            <a:endParaRPr lang="hr-HR" dirty="0"/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1406473524"/>
              </p:ext>
            </p:extLst>
          </p:nvPr>
        </p:nvGraphicFramePr>
        <p:xfrm>
          <a:off x="5584371" y="1167481"/>
          <a:ext cx="6172200" cy="5690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92925" y="3243942"/>
            <a:ext cx="5007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80% </a:t>
            </a:r>
            <a:r>
              <a:rPr lang="hr-HR" sz="2400" dirty="0" smtClean="0"/>
              <a:t>Dizajn</a:t>
            </a:r>
          </a:p>
          <a:p>
            <a:r>
              <a:rPr lang="hr-H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20% </a:t>
            </a:r>
            <a:r>
              <a:rPr lang="hr-HR" sz="2400" dirty="0" smtClean="0"/>
              <a:t>Programiranje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151029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Razvoj igara</a:t>
            </a:r>
            <a:endParaRPr lang="hr-H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89212" y="2133600"/>
            <a:ext cx="5365314" cy="3777622"/>
          </a:xfrm>
        </p:spPr>
        <p:txBody>
          <a:bodyPr/>
          <a:lstStyle/>
          <a:p>
            <a:r>
              <a:rPr lang="hr-HR" sz="2400" dirty="0" smtClean="0"/>
              <a:t>ŽIVOTNI CIKLUS IZRADE IGRE (1):</a:t>
            </a:r>
          </a:p>
          <a:p>
            <a:pPr lvl="1"/>
            <a:r>
              <a:rPr lang="hr-HR" sz="2000" dirty="0" smtClean="0"/>
              <a:t>Poslovni parametri (budžet, kvaliteta, rok)</a:t>
            </a:r>
          </a:p>
          <a:p>
            <a:pPr lvl="1"/>
            <a:r>
              <a:rPr lang="hr-HR" sz="2000" dirty="0" smtClean="0"/>
              <a:t>Koncept i vizija igre</a:t>
            </a:r>
          </a:p>
          <a:p>
            <a:pPr lvl="1"/>
            <a:r>
              <a:rPr lang="hr-HR" sz="2000" dirty="0" smtClean="0"/>
              <a:t>Dizajn igre</a:t>
            </a:r>
          </a:p>
          <a:p>
            <a:pPr lvl="1"/>
            <a:r>
              <a:rPr lang="hr-HR" sz="2000" dirty="0" smtClean="0"/>
              <a:t>Tehnički dizajn</a:t>
            </a:r>
          </a:p>
          <a:p>
            <a:pPr lvl="1"/>
            <a:r>
              <a:rPr lang="hr-HR" sz="2000" dirty="0" smtClean="0"/>
              <a:t>Implementacija</a:t>
            </a:r>
          </a:p>
          <a:p>
            <a:pPr lvl="1"/>
            <a:r>
              <a:rPr lang="hr-HR" sz="2000" dirty="0" smtClean="0"/>
              <a:t>Prvi prototip / </a:t>
            </a:r>
            <a:r>
              <a:rPr lang="hr-HR" sz="2000" dirty="0" err="1" smtClean="0"/>
              <a:t>Alpha</a:t>
            </a:r>
            <a:r>
              <a:rPr lang="hr-HR" sz="2000" dirty="0" smtClean="0"/>
              <a:t> / Beta verzija igre</a:t>
            </a:r>
          </a:p>
          <a:p>
            <a:pPr lvl="1"/>
            <a:endParaRPr lang="hr-HR" sz="2000" dirty="0" smtClean="0"/>
          </a:p>
          <a:p>
            <a:endParaRPr lang="hr-H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211" b="47455"/>
          <a:stretch/>
        </p:blipFill>
        <p:spPr>
          <a:xfrm>
            <a:off x="7852152" y="782567"/>
            <a:ext cx="4339848" cy="582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5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Razvoj igara</a:t>
            </a:r>
            <a:endParaRPr lang="hr-H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89212" y="2133600"/>
            <a:ext cx="5364356" cy="3777622"/>
          </a:xfrm>
        </p:spPr>
        <p:txBody>
          <a:bodyPr/>
          <a:lstStyle/>
          <a:p>
            <a:r>
              <a:rPr lang="hr-HR" sz="2400" dirty="0" smtClean="0"/>
              <a:t>ŽIVOTNI CIKLUS IZRADE IGRE (2):</a:t>
            </a:r>
          </a:p>
          <a:p>
            <a:pPr lvl="1"/>
            <a:r>
              <a:rPr lang="hr-HR" sz="2000" dirty="0" smtClean="0"/>
              <a:t>Prvi prototip / </a:t>
            </a:r>
            <a:r>
              <a:rPr lang="hr-HR" sz="2000" dirty="0" err="1" smtClean="0"/>
              <a:t>Alpha</a:t>
            </a:r>
            <a:r>
              <a:rPr lang="hr-HR" sz="2000" dirty="0" smtClean="0"/>
              <a:t> / Beta verzija igre</a:t>
            </a:r>
          </a:p>
          <a:p>
            <a:pPr lvl="1"/>
            <a:r>
              <a:rPr lang="hr-HR" sz="2000" dirty="0" smtClean="0"/>
              <a:t>Finalna verzija igre</a:t>
            </a:r>
          </a:p>
          <a:p>
            <a:pPr lvl="1"/>
            <a:r>
              <a:rPr lang="hr-HR" sz="2000" dirty="0" smtClean="0"/>
              <a:t>Igra puštena u prodaju</a:t>
            </a:r>
          </a:p>
          <a:p>
            <a:pPr lvl="1"/>
            <a:r>
              <a:rPr lang="hr-HR" sz="2000" dirty="0" smtClean="0"/>
              <a:t>Podrška</a:t>
            </a:r>
          </a:p>
          <a:p>
            <a:pPr lvl="1"/>
            <a:r>
              <a:rPr lang="hr-HR" sz="2000" dirty="0" smtClean="0"/>
              <a:t>Prodaja igre po niskim cijenama</a:t>
            </a:r>
          </a:p>
          <a:p>
            <a:pPr lvl="1"/>
            <a:endParaRPr lang="hr-HR" sz="2000" dirty="0" smtClean="0"/>
          </a:p>
          <a:p>
            <a:endParaRPr lang="hr-H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58" t="45398" r="753" b="-1965"/>
          <a:stretch/>
        </p:blipFill>
        <p:spPr>
          <a:xfrm>
            <a:off x="7953568" y="736215"/>
            <a:ext cx="4238432" cy="612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2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Razvoj igara</a:t>
            </a:r>
            <a:endParaRPr lang="hr-H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hr-HR" sz="2000" dirty="0" smtClean="0"/>
          </a:p>
          <a:p>
            <a:endParaRPr lang="hr-HR" dirty="0"/>
          </a:p>
        </p:txBody>
      </p:sp>
      <p:pic>
        <p:nvPicPr>
          <p:cNvPr id="6" name="Picture 5" descr="G:\Skola\Zavrsni\slike\Offshore.jpg"/>
          <p:cNvPicPr/>
          <p:nvPr/>
        </p:nvPicPr>
        <p:blipFill rotWithShape="1">
          <a:blip r:embed="rId2" cstate="print"/>
          <a:srcRect t="1778" b="1733"/>
          <a:stretch/>
        </p:blipFill>
        <p:spPr bwMode="auto">
          <a:xfrm>
            <a:off x="2580247" y="2290481"/>
            <a:ext cx="8283531" cy="4491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2589212" y="1712259"/>
            <a:ext cx="5364356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2400" dirty="0" smtClean="0"/>
              <a:t>Izrada scenarija igre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1781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Nastali dokumenti i dokumentacija</a:t>
            </a:r>
            <a:endParaRPr lang="hr-H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2000" b="1" dirty="0"/>
              <a:t>Dokument koncepta/vizije igre</a:t>
            </a:r>
          </a:p>
          <a:p>
            <a:r>
              <a:rPr lang="hr-HR" sz="2000" b="1" dirty="0"/>
              <a:t>Dokument </a:t>
            </a:r>
            <a:r>
              <a:rPr lang="hr-HR" sz="2000" b="1" dirty="0" smtClean="0"/>
              <a:t>prijedloga</a:t>
            </a:r>
          </a:p>
          <a:p>
            <a:endParaRPr lang="hr-HR" sz="2000" b="1" dirty="0"/>
          </a:p>
          <a:p>
            <a:r>
              <a:rPr lang="hr-HR" sz="2000" b="1" dirty="0"/>
              <a:t>Dokument dizajna igre </a:t>
            </a:r>
            <a:r>
              <a:rPr lang="hr-HR" sz="2000" dirty="0"/>
              <a:t>(Game design </a:t>
            </a:r>
            <a:r>
              <a:rPr lang="hr-HR" sz="2000" dirty="0" err="1"/>
              <a:t>document</a:t>
            </a:r>
            <a:r>
              <a:rPr lang="hr-HR" sz="2000" dirty="0" smtClean="0"/>
              <a:t>)</a:t>
            </a:r>
          </a:p>
          <a:p>
            <a:r>
              <a:rPr lang="hr-HR" sz="2000" b="1" dirty="0"/>
              <a:t>Tehnički </a:t>
            </a:r>
            <a:r>
              <a:rPr lang="hr-HR" sz="2000" b="1" dirty="0" smtClean="0"/>
              <a:t>dokument </a:t>
            </a:r>
            <a:r>
              <a:rPr lang="hr-HR" dirty="0" smtClean="0"/>
              <a:t>(</a:t>
            </a:r>
            <a:r>
              <a:rPr lang="hr-HR" dirty="0" err="1"/>
              <a:t>Technical</a:t>
            </a:r>
            <a:r>
              <a:rPr lang="hr-HR" dirty="0"/>
              <a:t> design </a:t>
            </a:r>
            <a:r>
              <a:rPr lang="hr-HR" dirty="0" err="1"/>
              <a:t>document</a:t>
            </a:r>
            <a:r>
              <a:rPr lang="hr-HR" dirty="0" smtClean="0"/>
              <a:t>)</a:t>
            </a:r>
          </a:p>
          <a:p>
            <a:r>
              <a:rPr lang="hr-HR" b="1" dirty="0" smtClean="0"/>
              <a:t>Dokument umjetnosti </a:t>
            </a:r>
            <a:r>
              <a:rPr lang="hr-HR" dirty="0" smtClean="0"/>
              <a:t>(Art </a:t>
            </a:r>
            <a:r>
              <a:rPr lang="hr-HR" dirty="0"/>
              <a:t>design </a:t>
            </a:r>
            <a:r>
              <a:rPr lang="hr-HR" dirty="0" err="1"/>
              <a:t>document</a:t>
            </a:r>
            <a:r>
              <a:rPr lang="hr-HR" dirty="0" smtClean="0"/>
              <a:t>)</a:t>
            </a:r>
            <a:endParaRPr lang="hr-HR" dirty="0"/>
          </a:p>
          <a:p>
            <a:r>
              <a:rPr lang="hr-HR" b="1" dirty="0" smtClean="0"/>
              <a:t>Projektni plan</a:t>
            </a:r>
          </a:p>
          <a:p>
            <a:endParaRPr lang="hr-HR" b="1" dirty="0" smtClean="0"/>
          </a:p>
          <a:p>
            <a:r>
              <a:rPr lang="hr-HR" b="1" dirty="0" smtClean="0"/>
              <a:t>Plan testiranja</a:t>
            </a:r>
          </a:p>
          <a:p>
            <a:endParaRPr lang="hr-HR" b="1" dirty="0"/>
          </a:p>
        </p:txBody>
      </p:sp>
    </p:spTree>
    <p:extLst>
      <p:ext uri="{BB962C8B-B14F-4D97-AF65-F5344CB8AC3E}">
        <p14:creationId xmlns:p14="http://schemas.microsoft.com/office/powerpoint/2010/main" val="112342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Nastali dokumenti i dokumentacija</a:t>
            </a:r>
            <a:endParaRPr lang="hr-H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hr-HR" sz="2000" dirty="0" smtClean="0"/>
          </a:p>
          <a:p>
            <a:endParaRPr lang="hr-HR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127555" y="2017059"/>
            <a:ext cx="9420599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2000" b="1" dirty="0" smtClean="0"/>
              <a:t>Dokument koncepta</a:t>
            </a:r>
          </a:p>
          <a:p>
            <a:pPr lvl="1"/>
            <a:r>
              <a:rPr lang="hr-HR" dirty="0" smtClean="0"/>
              <a:t>Svrha igre i cilj igre (IDEJA)</a:t>
            </a:r>
          </a:p>
          <a:p>
            <a:pPr lvl="1"/>
            <a:r>
              <a:rPr lang="hr-HR" dirty="0" smtClean="0"/>
              <a:t>Ciljano tržište</a:t>
            </a:r>
          </a:p>
          <a:p>
            <a:pPr lvl="1"/>
            <a:r>
              <a:rPr lang="hr-HR" dirty="0" smtClean="0"/>
              <a:t>Žanr</a:t>
            </a:r>
          </a:p>
          <a:p>
            <a:pPr lvl="1"/>
            <a:r>
              <a:rPr lang="hr-HR" dirty="0" smtClean="0"/>
              <a:t>Ciljana platforma</a:t>
            </a:r>
          </a:p>
          <a:p>
            <a:pPr lvl="1"/>
            <a:r>
              <a:rPr lang="hr-HR" dirty="0" smtClean="0"/>
              <a:t>Licenciranje</a:t>
            </a:r>
            <a:br>
              <a:rPr lang="hr-HR" dirty="0" smtClean="0"/>
            </a:br>
            <a:endParaRPr lang="hr-HR" sz="1200" dirty="0"/>
          </a:p>
        </p:txBody>
      </p:sp>
    </p:spTree>
    <p:extLst>
      <p:ext uri="{BB962C8B-B14F-4D97-AF65-F5344CB8AC3E}">
        <p14:creationId xmlns:p14="http://schemas.microsoft.com/office/powerpoint/2010/main" val="132744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Nastali dokumenti i dokumentacija</a:t>
            </a:r>
            <a:endParaRPr lang="hr-H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hr-HR" sz="2000" dirty="0" smtClean="0"/>
          </a:p>
          <a:p>
            <a:endParaRPr lang="hr-HR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127555" y="2010227"/>
            <a:ext cx="9420599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2000" b="1" dirty="0" smtClean="0"/>
              <a:t>Dokument dizajna igre </a:t>
            </a:r>
            <a:r>
              <a:rPr lang="hr-HR" sz="2000" dirty="0" smtClean="0"/>
              <a:t/>
            </a:r>
            <a:br>
              <a:rPr lang="hr-HR" sz="2000" dirty="0" smtClean="0"/>
            </a:br>
            <a:r>
              <a:rPr lang="hr-HR" sz="2000" dirty="0" smtClean="0"/>
              <a:t>(Game design </a:t>
            </a:r>
            <a:r>
              <a:rPr lang="hr-HR" sz="2000" dirty="0" err="1" smtClean="0"/>
              <a:t>document</a:t>
            </a:r>
            <a:r>
              <a:rPr lang="hr-HR" sz="2000" dirty="0" smtClean="0"/>
              <a:t>)</a:t>
            </a:r>
          </a:p>
          <a:p>
            <a:pPr lvl="1"/>
            <a:r>
              <a:rPr lang="hr-HR" dirty="0" smtClean="0">
                <a:hlinkClick r:id="rId2"/>
              </a:rPr>
              <a:t>Primjer</a:t>
            </a:r>
            <a:endParaRPr lang="hr-HR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0" t="9083" r="2243"/>
          <a:stretch/>
        </p:blipFill>
        <p:spPr>
          <a:xfrm>
            <a:off x="5970495" y="1410201"/>
            <a:ext cx="6221505" cy="544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0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Nastali dokumenti i dokumentacija</a:t>
            </a:r>
            <a:endParaRPr lang="hr-H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hr-HR" sz="2000" dirty="0" smtClean="0"/>
          </a:p>
          <a:p>
            <a:endParaRPr lang="hr-HR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128077" y="2017488"/>
            <a:ext cx="9420599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2000" b="1" dirty="0" smtClean="0"/>
              <a:t>Dokument tehničkog dizajna</a:t>
            </a:r>
            <a:r>
              <a:rPr lang="hr-HR" sz="2000" dirty="0"/>
              <a:t/>
            </a:r>
            <a:br>
              <a:rPr lang="hr-HR" sz="2000" dirty="0"/>
            </a:br>
            <a:r>
              <a:rPr lang="hr-HR" sz="2000" dirty="0" smtClean="0"/>
              <a:t>(</a:t>
            </a:r>
            <a:r>
              <a:rPr lang="hr-HR" sz="2000" dirty="0" err="1" smtClean="0"/>
              <a:t>Technical</a:t>
            </a:r>
            <a:r>
              <a:rPr lang="hr-HR" sz="2000" dirty="0" smtClean="0"/>
              <a:t> </a:t>
            </a:r>
            <a:r>
              <a:rPr lang="hr-HR" sz="2000" dirty="0"/>
              <a:t>design </a:t>
            </a:r>
            <a:r>
              <a:rPr lang="hr-HR" sz="2000" dirty="0" err="1" smtClean="0"/>
              <a:t>document</a:t>
            </a:r>
            <a:r>
              <a:rPr lang="hr-HR" sz="2000" dirty="0" smtClean="0"/>
              <a:t>)</a:t>
            </a:r>
          </a:p>
          <a:p>
            <a:pPr lvl="1"/>
            <a:r>
              <a:rPr lang="hr-HR" dirty="0" smtClean="0">
                <a:hlinkClick r:id="rId2"/>
              </a:rPr>
              <a:t>Primjer</a:t>
            </a:r>
            <a:endParaRPr lang="hr-HR" dirty="0" smtClean="0"/>
          </a:p>
          <a:p>
            <a:pPr lvl="1"/>
            <a:endParaRPr lang="hr-HR" sz="1400" dirty="0"/>
          </a:p>
          <a:p>
            <a:pPr marL="57150" indent="0">
              <a:buNone/>
            </a:pPr>
            <a:r>
              <a:rPr lang="hr-HR" dirty="0"/>
              <a:t>	</a:t>
            </a:r>
            <a:r>
              <a:rPr lang="hr-HR" dirty="0" smtClean="0"/>
              <a:t>Sadrži:</a:t>
            </a:r>
          </a:p>
          <a:p>
            <a:pPr lvl="1"/>
            <a:r>
              <a:rPr lang="hr-HR" dirty="0" smtClean="0"/>
              <a:t>Potreban hardware</a:t>
            </a:r>
          </a:p>
          <a:p>
            <a:pPr lvl="1"/>
            <a:r>
              <a:rPr lang="hr-HR" dirty="0" smtClean="0"/>
              <a:t>Potrebne alate i sustav za izradu igara</a:t>
            </a:r>
          </a:p>
          <a:p>
            <a:pPr lvl="1"/>
            <a:r>
              <a:rPr lang="hr-HR" dirty="0" smtClean="0"/>
              <a:t>Zadatke članova tima i njihovo trajanje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3138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Sadržaj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Zanimljivosti</a:t>
            </a:r>
          </a:p>
          <a:p>
            <a:r>
              <a:rPr lang="hr-HR" dirty="0" smtClean="0"/>
              <a:t>Čega se bojimo u industriji igara?</a:t>
            </a:r>
            <a:endParaRPr lang="hr-HR" dirty="0" smtClean="0"/>
          </a:p>
          <a:p>
            <a:r>
              <a:rPr lang="hr-HR" dirty="0" smtClean="0"/>
              <a:t>Metodologija razvoja</a:t>
            </a:r>
          </a:p>
          <a:p>
            <a:r>
              <a:rPr lang="hr-HR" dirty="0" smtClean="0"/>
              <a:t>Razvoj igara</a:t>
            </a:r>
          </a:p>
          <a:p>
            <a:r>
              <a:rPr lang="hr-HR" dirty="0"/>
              <a:t>Nastali dokumenti i </a:t>
            </a:r>
            <a:r>
              <a:rPr lang="hr-HR" dirty="0" smtClean="0"/>
              <a:t>dokumentacija</a:t>
            </a:r>
          </a:p>
          <a:p>
            <a:r>
              <a:rPr lang="hr-HR" dirty="0"/>
              <a:t>Timske uloge i </a:t>
            </a:r>
            <a:r>
              <a:rPr lang="hr-HR" dirty="0" smtClean="0"/>
              <a:t>odgovornosti</a:t>
            </a:r>
          </a:p>
          <a:p>
            <a:r>
              <a:rPr lang="hr-HR" dirty="0" smtClean="0"/>
              <a:t>Alati</a:t>
            </a:r>
          </a:p>
          <a:p>
            <a:r>
              <a:rPr lang="hr-HR" dirty="0" smtClean="0"/>
              <a:t>Game </a:t>
            </a:r>
            <a:r>
              <a:rPr lang="hr-HR" dirty="0" err="1" smtClean="0"/>
              <a:t>Engine</a:t>
            </a:r>
            <a:endParaRPr lang="hr-HR" dirty="0" smtClean="0"/>
          </a:p>
          <a:p>
            <a:r>
              <a:rPr lang="hr-HR" dirty="0" smtClean="0"/>
              <a:t>Izrada igre na radionicama</a:t>
            </a:r>
          </a:p>
          <a:p>
            <a:endParaRPr lang="hr-HR" dirty="0" smtClean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68781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Timske uloge i odgovornosti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99125"/>
            <a:ext cx="8915400" cy="3777622"/>
          </a:xfrm>
        </p:spPr>
        <p:txBody>
          <a:bodyPr>
            <a:normAutofit/>
          </a:bodyPr>
          <a:lstStyle/>
          <a:p>
            <a:r>
              <a:rPr lang="hr-HR" sz="2000" b="1" dirty="0" smtClean="0"/>
              <a:t>Producent</a:t>
            </a:r>
          </a:p>
          <a:p>
            <a:pPr lvl="1"/>
            <a:r>
              <a:rPr lang="hr-HR" dirty="0" smtClean="0"/>
              <a:t>Organizacija</a:t>
            </a:r>
          </a:p>
          <a:p>
            <a:pPr lvl="1"/>
            <a:r>
              <a:rPr lang="hr-HR" dirty="0" smtClean="0"/>
              <a:t>Budžet</a:t>
            </a:r>
          </a:p>
          <a:p>
            <a:pPr lvl="1"/>
            <a:r>
              <a:rPr lang="hr-HR" dirty="0" smtClean="0"/>
              <a:t>Rokovi</a:t>
            </a:r>
          </a:p>
          <a:p>
            <a:pPr lvl="1"/>
            <a:r>
              <a:rPr lang="hr-HR" dirty="0" smtClean="0"/>
              <a:t>Sastanci</a:t>
            </a:r>
          </a:p>
          <a:p>
            <a:pPr marL="457200" lvl="1" indent="0">
              <a:buNone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1700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Timske uloge i odgovornosti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99125"/>
            <a:ext cx="8915400" cy="3777622"/>
          </a:xfrm>
        </p:spPr>
        <p:txBody>
          <a:bodyPr>
            <a:normAutofit/>
          </a:bodyPr>
          <a:lstStyle/>
          <a:p>
            <a:r>
              <a:rPr lang="hr-HR" sz="2000" b="1" dirty="0" smtClean="0"/>
              <a:t>Dizajner</a:t>
            </a:r>
          </a:p>
          <a:p>
            <a:pPr lvl="1"/>
            <a:r>
              <a:rPr lang="hr-HR" dirty="0" smtClean="0"/>
              <a:t>Fokusirani na </a:t>
            </a:r>
            <a:r>
              <a:rPr lang="hr-HR" dirty="0" err="1" smtClean="0"/>
              <a:t>igrivost</a:t>
            </a:r>
            <a:r>
              <a:rPr lang="hr-HR" dirty="0" smtClean="0"/>
              <a:t>, na nivoe igre i sučelje</a:t>
            </a:r>
            <a:endParaRPr lang="hr-HR" dirty="0"/>
          </a:p>
          <a:p>
            <a:pPr lvl="1"/>
            <a:r>
              <a:rPr lang="hr-HR" b="1" dirty="0"/>
              <a:t>Dizajner</a:t>
            </a:r>
            <a:r>
              <a:rPr lang="hr-HR" dirty="0"/>
              <a:t> </a:t>
            </a:r>
            <a:r>
              <a:rPr lang="hr-HR" b="1" dirty="0"/>
              <a:t>sučelja</a:t>
            </a:r>
            <a:r>
              <a:rPr lang="hr-HR" dirty="0"/>
              <a:t> (</a:t>
            </a:r>
            <a:r>
              <a:rPr lang="hr-HR" i="1" dirty="0" err="1"/>
              <a:t>Interface</a:t>
            </a:r>
            <a:r>
              <a:rPr lang="hr-HR" i="1" dirty="0"/>
              <a:t> Designer</a:t>
            </a:r>
            <a:r>
              <a:rPr lang="hr-HR" dirty="0" smtClean="0"/>
              <a:t>), </a:t>
            </a:r>
            <a:r>
              <a:rPr lang="hr-HR" b="1" dirty="0" smtClean="0"/>
              <a:t>Dizajner</a:t>
            </a:r>
            <a:r>
              <a:rPr lang="hr-HR" dirty="0" smtClean="0"/>
              <a:t> </a:t>
            </a:r>
            <a:r>
              <a:rPr lang="hr-HR" b="1" dirty="0"/>
              <a:t>nivoa</a:t>
            </a:r>
            <a:r>
              <a:rPr lang="hr-HR" dirty="0"/>
              <a:t> (</a:t>
            </a:r>
            <a:r>
              <a:rPr lang="hr-HR" i="1" dirty="0" err="1"/>
              <a:t>Level</a:t>
            </a:r>
            <a:r>
              <a:rPr lang="hr-HR" i="1" dirty="0"/>
              <a:t> </a:t>
            </a:r>
            <a:r>
              <a:rPr lang="hr-HR" i="1" dirty="0" smtClean="0"/>
              <a:t>Designer</a:t>
            </a:r>
            <a:r>
              <a:rPr lang="hr-HR" dirty="0" smtClean="0"/>
              <a:t>)</a:t>
            </a:r>
            <a:endParaRPr lang="hr-H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85" y="3652838"/>
            <a:ext cx="5268060" cy="29817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611" y="3614733"/>
            <a:ext cx="5268060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07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Timske uloge i odgovornosti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99125"/>
            <a:ext cx="8915400" cy="3777622"/>
          </a:xfrm>
        </p:spPr>
        <p:txBody>
          <a:bodyPr>
            <a:normAutofit/>
          </a:bodyPr>
          <a:lstStyle/>
          <a:p>
            <a:r>
              <a:rPr lang="hr-HR" sz="2000" b="1" dirty="0" smtClean="0"/>
              <a:t>Umjetnik (Artist)</a:t>
            </a:r>
          </a:p>
          <a:p>
            <a:pPr lvl="1"/>
            <a:r>
              <a:rPr lang="hr-HR" dirty="0" smtClean="0"/>
              <a:t>Izrada koncepta i resursa (crtanje, modeliranje, izrada tekstura, animiranje)</a:t>
            </a:r>
            <a:endParaRPr lang="hr-HR" dirty="0"/>
          </a:p>
          <a:p>
            <a:pPr lvl="1"/>
            <a:r>
              <a:rPr lang="hr-HR" b="1" dirty="0" smtClean="0"/>
              <a:t>Konceptni umjetnik </a:t>
            </a:r>
            <a:r>
              <a:rPr lang="hr-HR" dirty="0" smtClean="0"/>
              <a:t>(</a:t>
            </a:r>
            <a:r>
              <a:rPr lang="hr-HR" i="1" dirty="0" err="1" smtClean="0"/>
              <a:t>Concept</a:t>
            </a:r>
            <a:r>
              <a:rPr lang="hr-HR" dirty="0" smtClean="0"/>
              <a:t> </a:t>
            </a:r>
            <a:r>
              <a:rPr lang="hr-HR" i="1" dirty="0"/>
              <a:t>artist</a:t>
            </a:r>
            <a:r>
              <a:rPr lang="hr-HR" dirty="0" smtClean="0"/>
              <a:t>), </a:t>
            </a:r>
            <a:r>
              <a:rPr lang="hr-HR" b="1" dirty="0" err="1" smtClean="0"/>
              <a:t>Modelator</a:t>
            </a:r>
            <a:r>
              <a:rPr lang="hr-HR" dirty="0" smtClean="0"/>
              <a:t> (</a:t>
            </a:r>
            <a:r>
              <a:rPr lang="hr-HR" i="1" dirty="0" err="1" smtClean="0"/>
              <a:t>Modeler</a:t>
            </a:r>
            <a:r>
              <a:rPr lang="hr-HR" dirty="0" smtClean="0"/>
              <a:t>),</a:t>
            </a:r>
          </a:p>
          <a:p>
            <a:pPr lvl="1"/>
            <a:r>
              <a:rPr lang="hr-HR" b="1" dirty="0" smtClean="0"/>
              <a:t>Umjetnik</a:t>
            </a:r>
            <a:r>
              <a:rPr lang="hr-HR" dirty="0" smtClean="0"/>
              <a:t> </a:t>
            </a:r>
            <a:r>
              <a:rPr lang="hr-HR" b="1" dirty="0" smtClean="0"/>
              <a:t>tekstura</a:t>
            </a:r>
            <a:r>
              <a:rPr lang="hr-HR" dirty="0" smtClean="0"/>
              <a:t> (</a:t>
            </a:r>
            <a:r>
              <a:rPr lang="hr-HR" i="1" dirty="0" err="1" smtClean="0"/>
              <a:t>Texture</a:t>
            </a:r>
            <a:r>
              <a:rPr lang="hr-HR" i="1" dirty="0" smtClean="0"/>
              <a:t> artist</a:t>
            </a:r>
            <a:r>
              <a:rPr lang="hr-HR" dirty="0" smtClean="0"/>
              <a:t>), </a:t>
            </a:r>
            <a:r>
              <a:rPr lang="hr-HR" b="1" dirty="0" smtClean="0"/>
              <a:t>Animator</a:t>
            </a:r>
            <a:endParaRPr lang="hr-HR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81"/>
          <a:stretch/>
        </p:blipFill>
        <p:spPr>
          <a:xfrm>
            <a:off x="2589212" y="3777234"/>
            <a:ext cx="3976948" cy="30269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2" t="1" b="2870"/>
          <a:stretch/>
        </p:blipFill>
        <p:spPr>
          <a:xfrm>
            <a:off x="8387254" y="3602694"/>
            <a:ext cx="3689413" cy="320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21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Timske uloge i odgovornosti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99125"/>
            <a:ext cx="8915400" cy="3777622"/>
          </a:xfrm>
        </p:spPr>
        <p:txBody>
          <a:bodyPr>
            <a:normAutofit/>
          </a:bodyPr>
          <a:lstStyle/>
          <a:p>
            <a:r>
              <a:rPr lang="hr-HR" sz="2000" b="1" dirty="0" smtClean="0"/>
              <a:t>Umjetnik (Artist)</a:t>
            </a:r>
          </a:p>
          <a:p>
            <a:pPr lvl="1"/>
            <a:r>
              <a:rPr lang="hr-HR" b="1" dirty="0" err="1" smtClean="0"/>
              <a:t>Modelator</a:t>
            </a:r>
            <a:r>
              <a:rPr lang="hr-HR" dirty="0" smtClean="0"/>
              <a:t> (</a:t>
            </a:r>
            <a:r>
              <a:rPr lang="hr-HR" i="1" dirty="0" err="1" smtClean="0"/>
              <a:t>Modeler</a:t>
            </a:r>
            <a:r>
              <a:rPr lang="hr-HR" dirty="0" smtClean="0"/>
              <a:t>)</a:t>
            </a:r>
          </a:p>
          <a:p>
            <a:pPr lvl="1"/>
            <a:r>
              <a:rPr lang="hr-HR" b="1" dirty="0" smtClean="0"/>
              <a:t>Animator</a:t>
            </a:r>
            <a:endParaRPr lang="hr-HR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"/>
          <a:stretch/>
        </p:blipFill>
        <p:spPr>
          <a:xfrm>
            <a:off x="7166217" y="1261242"/>
            <a:ext cx="4963433" cy="55336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41" y="3307977"/>
            <a:ext cx="5180784" cy="348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63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Timske uloge i odgovornosti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99125"/>
            <a:ext cx="8915400" cy="3777622"/>
          </a:xfrm>
        </p:spPr>
        <p:txBody>
          <a:bodyPr>
            <a:normAutofit/>
          </a:bodyPr>
          <a:lstStyle/>
          <a:p>
            <a:r>
              <a:rPr lang="hr-HR" sz="2000" b="1" dirty="0" smtClean="0"/>
              <a:t>Programer</a:t>
            </a:r>
          </a:p>
          <a:p>
            <a:pPr lvl="1"/>
            <a:r>
              <a:rPr lang="hr-HR" dirty="0" smtClean="0"/>
              <a:t>Izrada baze podataka, izrada (grafičkih) alata koje koristi ostali dio tima, </a:t>
            </a:r>
            <a:br>
              <a:rPr lang="hr-HR" dirty="0" smtClean="0"/>
            </a:br>
            <a:r>
              <a:rPr lang="hr-HR" dirty="0" smtClean="0"/>
              <a:t>izrada vlastitog sustava za izradu igre</a:t>
            </a:r>
          </a:p>
          <a:p>
            <a:pPr lvl="1"/>
            <a:r>
              <a:rPr lang="hr-HR" b="1" dirty="0" smtClean="0"/>
              <a:t>Mrežni programer, </a:t>
            </a:r>
          </a:p>
          <a:p>
            <a:pPr lvl="1"/>
            <a:r>
              <a:rPr lang="hr-HR" b="1" dirty="0" smtClean="0"/>
              <a:t>Grafički programer </a:t>
            </a:r>
            <a:r>
              <a:rPr lang="hr-HR" dirty="0" smtClean="0"/>
              <a:t>(</a:t>
            </a:r>
            <a:r>
              <a:rPr lang="hr-HR" i="1" dirty="0" err="1" smtClean="0"/>
              <a:t>DirectX</a:t>
            </a:r>
            <a:r>
              <a:rPr lang="hr-HR" b="1" dirty="0" smtClean="0"/>
              <a:t>, </a:t>
            </a:r>
            <a:r>
              <a:rPr lang="hr-HR" i="1" dirty="0" err="1" smtClean="0"/>
              <a:t>OpenGL</a:t>
            </a:r>
            <a:r>
              <a:rPr lang="hr-HR" dirty="0" smtClean="0"/>
              <a:t>)</a:t>
            </a:r>
            <a:r>
              <a:rPr lang="hr-HR" b="1" dirty="0" smtClean="0"/>
              <a:t>,</a:t>
            </a:r>
          </a:p>
          <a:p>
            <a:pPr lvl="1"/>
            <a:r>
              <a:rPr lang="hr-HR" b="1" dirty="0" smtClean="0"/>
              <a:t>Programer </a:t>
            </a:r>
            <a:r>
              <a:rPr lang="hr-HR" b="1" dirty="0" err="1" smtClean="0"/>
              <a:t>Engine</a:t>
            </a:r>
            <a:r>
              <a:rPr lang="hr-HR" b="1" dirty="0" smtClean="0"/>
              <a:t>-a,</a:t>
            </a:r>
          </a:p>
          <a:p>
            <a:pPr lvl="1"/>
            <a:r>
              <a:rPr lang="hr-HR" b="1" dirty="0" smtClean="0"/>
              <a:t>Programer pomoćnih alata</a:t>
            </a:r>
          </a:p>
          <a:p>
            <a:pPr lvl="1"/>
            <a:r>
              <a:rPr lang="hr-HR" b="1" dirty="0" smtClean="0"/>
              <a:t>Programer umjetne inteligencije</a:t>
            </a:r>
          </a:p>
          <a:p>
            <a:pPr lvl="1"/>
            <a:r>
              <a:rPr lang="hr-HR" b="1" dirty="0" smtClean="0"/>
              <a:t>Programer fizike, …</a:t>
            </a:r>
            <a:endParaRPr lang="hr-HR" b="1" dirty="0"/>
          </a:p>
        </p:txBody>
      </p:sp>
    </p:spTree>
    <p:extLst>
      <p:ext uri="{BB962C8B-B14F-4D97-AF65-F5344CB8AC3E}">
        <p14:creationId xmlns:p14="http://schemas.microsoft.com/office/powerpoint/2010/main" val="3210820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Timske uloge i odgovornosti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99125"/>
            <a:ext cx="8915400" cy="3777622"/>
          </a:xfrm>
        </p:spPr>
        <p:txBody>
          <a:bodyPr>
            <a:normAutofit/>
          </a:bodyPr>
          <a:lstStyle/>
          <a:p>
            <a:r>
              <a:rPr lang="hr-HR" sz="2000" b="1" dirty="0" smtClean="0"/>
              <a:t>Odjel za zvuk</a:t>
            </a:r>
          </a:p>
          <a:p>
            <a:pPr lvl="1"/>
            <a:r>
              <a:rPr lang="hr-HR" dirty="0" smtClean="0"/>
              <a:t>Nabava ili izrada zvučnih resursa.</a:t>
            </a:r>
          </a:p>
          <a:p>
            <a:pPr lvl="1"/>
            <a:r>
              <a:rPr lang="hr-HR" b="1" dirty="0" smtClean="0"/>
              <a:t>Skladatelj</a:t>
            </a:r>
          </a:p>
          <a:p>
            <a:pPr lvl="1"/>
            <a:r>
              <a:rPr lang="hr-HR" b="1" dirty="0" smtClean="0"/>
              <a:t>Glazbeni dizajner </a:t>
            </a:r>
            <a:r>
              <a:rPr lang="hr-HR" dirty="0" smtClean="0"/>
              <a:t>(</a:t>
            </a:r>
            <a:r>
              <a:rPr lang="hr-HR" dirty="0" err="1" smtClean="0"/>
              <a:t>Sound</a:t>
            </a:r>
            <a:r>
              <a:rPr lang="hr-HR" dirty="0" smtClean="0"/>
              <a:t> </a:t>
            </a:r>
            <a:r>
              <a:rPr lang="hr-HR" dirty="0" err="1" smtClean="0"/>
              <a:t>designer</a:t>
            </a:r>
            <a:r>
              <a:rPr lang="hr-HR" dirty="0" smtClean="0"/>
              <a:t>)</a:t>
            </a:r>
            <a:endParaRPr lang="hr-HR" b="1" dirty="0" smtClean="0"/>
          </a:p>
          <a:p>
            <a:pPr lvl="1"/>
            <a:r>
              <a:rPr lang="hr-HR" b="1" dirty="0" smtClean="0"/>
              <a:t>Glasovni glumac </a:t>
            </a:r>
            <a:r>
              <a:rPr lang="hr-HR" dirty="0" smtClean="0"/>
              <a:t>(</a:t>
            </a:r>
            <a:r>
              <a:rPr lang="hr-HR" i="1" dirty="0" err="1" smtClean="0"/>
              <a:t>Voice</a:t>
            </a:r>
            <a:r>
              <a:rPr lang="hr-HR" i="1" dirty="0" smtClean="0"/>
              <a:t> </a:t>
            </a:r>
            <a:r>
              <a:rPr lang="hr-HR" i="1" dirty="0" err="1" smtClean="0"/>
              <a:t>actor</a:t>
            </a:r>
            <a:r>
              <a:rPr lang="hr-HR" dirty="0" smtClean="0"/>
              <a:t>)</a:t>
            </a:r>
            <a:endParaRPr lang="hr-HR" b="1" dirty="0"/>
          </a:p>
        </p:txBody>
      </p:sp>
    </p:spTree>
    <p:extLst>
      <p:ext uri="{BB962C8B-B14F-4D97-AF65-F5344CB8AC3E}">
        <p14:creationId xmlns:p14="http://schemas.microsoft.com/office/powerpoint/2010/main" val="3054712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Timske uloge i odgovornosti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99125"/>
            <a:ext cx="8915400" cy="3777622"/>
          </a:xfrm>
        </p:spPr>
        <p:txBody>
          <a:bodyPr>
            <a:normAutofit/>
          </a:bodyPr>
          <a:lstStyle/>
          <a:p>
            <a:r>
              <a:rPr lang="hr-HR" sz="2000" b="1" dirty="0" smtClean="0"/>
              <a:t>Testeri</a:t>
            </a:r>
          </a:p>
          <a:p>
            <a:pPr lvl="1"/>
            <a:r>
              <a:rPr lang="hr-HR" dirty="0" smtClean="0"/>
              <a:t>Testiranje igre prije izlaska, provjera </a:t>
            </a:r>
            <a:r>
              <a:rPr lang="hr-HR" dirty="0" err="1" smtClean="0"/>
              <a:t>igrivosti</a:t>
            </a:r>
            <a:r>
              <a:rPr lang="hr-HR" dirty="0" smtClean="0"/>
              <a:t>, </a:t>
            </a:r>
            <a:r>
              <a:rPr lang="hr-HR" dirty="0" err="1" smtClean="0"/>
              <a:t>bugova</a:t>
            </a:r>
            <a:r>
              <a:rPr lang="hr-HR" dirty="0" smtClean="0"/>
              <a:t> i zabavnosti igre</a:t>
            </a:r>
          </a:p>
          <a:p>
            <a:pPr lvl="1"/>
            <a:r>
              <a:rPr lang="hr-HR" b="1" dirty="0" smtClean="0"/>
              <a:t>Produkcijski testeri</a:t>
            </a:r>
          </a:p>
          <a:p>
            <a:pPr lvl="1"/>
            <a:r>
              <a:rPr lang="hr-HR" b="1" dirty="0" smtClean="0"/>
              <a:t>Testeri kvalitete</a:t>
            </a:r>
          </a:p>
          <a:p>
            <a:pPr lvl="1"/>
            <a:r>
              <a:rPr lang="hr-HR" b="1" dirty="0" smtClean="0"/>
              <a:t>Testeri regresije</a:t>
            </a:r>
          </a:p>
          <a:p>
            <a:pPr lvl="1"/>
            <a:r>
              <a:rPr lang="hr-HR" b="1" dirty="0" smtClean="0"/>
              <a:t>Beta testeri </a:t>
            </a:r>
            <a:r>
              <a:rPr lang="hr-HR" dirty="0" smtClean="0"/>
              <a:t>(</a:t>
            </a:r>
            <a:r>
              <a:rPr lang="hr-HR" i="1" dirty="0" smtClean="0"/>
              <a:t>dobrovoljci)</a:t>
            </a:r>
            <a:endParaRPr lang="hr-HR" b="1" dirty="0"/>
          </a:p>
        </p:txBody>
      </p:sp>
    </p:spTree>
    <p:extLst>
      <p:ext uri="{BB962C8B-B14F-4D97-AF65-F5344CB8AC3E}">
        <p14:creationId xmlns:p14="http://schemas.microsoft.com/office/powerpoint/2010/main" val="3456657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Alati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99124"/>
            <a:ext cx="9108802" cy="4370145"/>
          </a:xfrm>
        </p:spPr>
        <p:txBody>
          <a:bodyPr>
            <a:normAutofit/>
          </a:bodyPr>
          <a:lstStyle/>
          <a:p>
            <a:r>
              <a:rPr lang="hr-HR" sz="2000" b="1" dirty="0" smtClean="0"/>
              <a:t>Sustavi za izradu igara - Game </a:t>
            </a:r>
            <a:r>
              <a:rPr lang="hr-HR" sz="2000" b="1" dirty="0" err="1" smtClean="0"/>
              <a:t>Engine</a:t>
            </a:r>
            <a:r>
              <a:rPr lang="hr-HR" sz="2000" b="1" dirty="0" smtClean="0"/>
              <a:t> </a:t>
            </a:r>
            <a:br>
              <a:rPr lang="hr-HR" sz="2000" b="1" dirty="0" smtClean="0"/>
            </a:br>
            <a:r>
              <a:rPr lang="hr-HR" sz="2000" i="1" dirty="0" smtClean="0"/>
              <a:t>(</a:t>
            </a:r>
            <a:r>
              <a:rPr lang="hr-HR" i="1" dirty="0" smtClean="0"/>
              <a:t>dizajn igre, </a:t>
            </a:r>
            <a:r>
              <a:rPr lang="hr-HR" i="1" dirty="0" err="1" smtClean="0"/>
              <a:t>level</a:t>
            </a:r>
            <a:r>
              <a:rPr lang="hr-HR" i="1" dirty="0" smtClean="0"/>
              <a:t> editor, kompajler)</a:t>
            </a:r>
          </a:p>
          <a:p>
            <a:endParaRPr lang="hr-HR" sz="2000" b="1" dirty="0" smtClean="0"/>
          </a:p>
          <a:p>
            <a:r>
              <a:rPr lang="hr-HR" sz="2000" b="1" dirty="0" smtClean="0"/>
              <a:t>Alati za izradu 3D modela</a:t>
            </a:r>
          </a:p>
          <a:p>
            <a:pPr lvl="1"/>
            <a:r>
              <a:rPr lang="hr-HR" dirty="0" err="1" smtClean="0"/>
              <a:t>Autodesk</a:t>
            </a:r>
            <a:r>
              <a:rPr lang="hr-HR" dirty="0" smtClean="0"/>
              <a:t> 3Ds Max, </a:t>
            </a:r>
            <a:r>
              <a:rPr lang="hr-HR" dirty="0" err="1"/>
              <a:t>Autodesk</a:t>
            </a:r>
            <a:r>
              <a:rPr lang="hr-HR" dirty="0"/>
              <a:t> </a:t>
            </a:r>
            <a:r>
              <a:rPr lang="hr-HR" dirty="0" smtClean="0"/>
              <a:t> Maya, </a:t>
            </a:r>
            <a:r>
              <a:rPr lang="hr-HR" dirty="0" err="1" smtClean="0"/>
              <a:t>Blender</a:t>
            </a:r>
            <a:endParaRPr lang="hr-HR" dirty="0" smtClean="0"/>
          </a:p>
          <a:p>
            <a:r>
              <a:rPr lang="hr-HR" b="1" dirty="0"/>
              <a:t>Alati za izradu grafičkih elemenata</a:t>
            </a:r>
          </a:p>
          <a:p>
            <a:pPr lvl="1"/>
            <a:r>
              <a:rPr lang="hr-HR" dirty="0"/>
              <a:t>Adobe </a:t>
            </a:r>
            <a:r>
              <a:rPr lang="hr-HR" dirty="0" err="1" smtClean="0"/>
              <a:t>Illustrator</a:t>
            </a:r>
            <a:r>
              <a:rPr lang="hr-HR" dirty="0" smtClean="0"/>
              <a:t>, Adobe </a:t>
            </a:r>
            <a:r>
              <a:rPr lang="hr-HR" dirty="0" err="1" smtClean="0"/>
              <a:t>Photoshop</a:t>
            </a:r>
            <a:r>
              <a:rPr lang="hr-HR" dirty="0" smtClean="0"/>
              <a:t>, Adobe Flash, </a:t>
            </a:r>
            <a:r>
              <a:rPr lang="hr-HR" dirty="0" err="1" smtClean="0"/>
              <a:t>Bones</a:t>
            </a:r>
            <a:r>
              <a:rPr lang="hr-HR" dirty="0" smtClean="0"/>
              <a:t> Pro, </a:t>
            </a:r>
            <a:r>
              <a:rPr lang="hr-HR" dirty="0" err="1" smtClean="0"/>
              <a:t>Zbrush</a:t>
            </a:r>
            <a:endParaRPr lang="hr-HR" dirty="0" smtClean="0"/>
          </a:p>
          <a:p>
            <a:pPr lvl="1"/>
            <a:endParaRPr lang="hr-HR" dirty="0" smtClean="0"/>
          </a:p>
          <a:p>
            <a:r>
              <a:rPr lang="hr-HR" b="1" dirty="0" smtClean="0"/>
              <a:t>Alati za izradu zvučnih resursa</a:t>
            </a:r>
          </a:p>
          <a:p>
            <a:pPr lvl="1"/>
            <a:r>
              <a:rPr lang="hr-HR" dirty="0" err="1" smtClean="0"/>
              <a:t>Audacity</a:t>
            </a:r>
            <a:r>
              <a:rPr lang="hr-HR" dirty="0" smtClean="0"/>
              <a:t>, FL Studio</a:t>
            </a:r>
          </a:p>
          <a:p>
            <a:endParaRPr lang="hr-HR" sz="2000" b="1" dirty="0"/>
          </a:p>
        </p:txBody>
      </p:sp>
    </p:spTree>
    <p:extLst>
      <p:ext uri="{BB962C8B-B14F-4D97-AF65-F5344CB8AC3E}">
        <p14:creationId xmlns:p14="http://schemas.microsoft.com/office/powerpoint/2010/main" val="707790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Alati</a:t>
            </a:r>
            <a:endParaRPr lang="hr-H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00"/>
          <a:stretch/>
        </p:blipFill>
        <p:spPr>
          <a:xfrm>
            <a:off x="1439770" y="2322878"/>
            <a:ext cx="5197514" cy="34104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54"/>
          <a:stretch/>
        </p:blipFill>
        <p:spPr>
          <a:xfrm>
            <a:off x="6952594" y="2322878"/>
            <a:ext cx="5118537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22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Alati</a:t>
            </a:r>
            <a:endParaRPr lang="hr-HR" dirty="0"/>
          </a:p>
        </p:txBody>
      </p:sp>
      <p:pic>
        <p:nvPicPr>
          <p:cNvPr id="5" name="Picture 2" descr="C:\Users\Bozidar\Desktop\Projekti\Projekti\StudentPoducavaStudenta\Slike\5276788514_0c8e85764b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5736" y="2583172"/>
            <a:ext cx="8096264" cy="4274828"/>
          </a:xfrm>
          <a:prstGeom prst="rect">
            <a:avLst/>
          </a:prstGeom>
          <a:noFill/>
        </p:spPr>
      </p:pic>
      <p:sp>
        <p:nvSpPr>
          <p:cNvPr id="7" name="Down Arrow 6"/>
          <p:cNvSpPr/>
          <p:nvPr/>
        </p:nvSpPr>
        <p:spPr>
          <a:xfrm rot="6655108">
            <a:off x="2698583" y="2797479"/>
            <a:ext cx="790300" cy="1438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8" name="Down Arrow 7"/>
          <p:cNvSpPr/>
          <p:nvPr/>
        </p:nvSpPr>
        <p:spPr>
          <a:xfrm rot="6655108">
            <a:off x="2750512" y="5093465"/>
            <a:ext cx="790300" cy="15095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pic>
        <p:nvPicPr>
          <p:cNvPr id="9" name="Picture 5" descr="C:\Users\Bozidar\Desktop\Projekti\Projekti\StudentPoducavaStudenta\Slike\blender-plai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5495" y="2102785"/>
            <a:ext cx="3075078" cy="781606"/>
          </a:xfrm>
          <a:prstGeom prst="rect">
            <a:avLst/>
          </a:prstGeom>
          <a:noFill/>
        </p:spPr>
      </p:pic>
      <p:pic>
        <p:nvPicPr>
          <p:cNvPr id="10" name="Picture 6" descr="C:\Users\Bozidar\Desktop\Projekti\Projekti\StudentPoducavaStudenta\Slike\MayaLo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4012" y="4087068"/>
            <a:ext cx="2606522" cy="10715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0263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Zanimljivosti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309" y="2711335"/>
            <a:ext cx="8344800" cy="197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3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Sprite</a:t>
            </a:r>
            <a:r>
              <a:rPr lang="hr-HR" dirty="0" smtClean="0"/>
              <a:t> </a:t>
            </a:r>
            <a:r>
              <a:rPr lang="hr-HR" dirty="0" err="1" smtClean="0"/>
              <a:t>sheet</a:t>
            </a:r>
            <a:endParaRPr lang="hr-HR" dirty="0"/>
          </a:p>
        </p:txBody>
      </p:sp>
      <p:pic>
        <p:nvPicPr>
          <p:cNvPr id="11" name="Picture 2" descr="C:\Users\Bozidar\Desktop\New folder\DarkSide\assets\gfx\game\trcanje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45755" y="1520497"/>
            <a:ext cx="4215873" cy="4914286"/>
          </a:xfrm>
          <a:prstGeom prst="rect">
            <a:avLst/>
          </a:prstGeom>
          <a:noFill/>
        </p:spPr>
      </p:pic>
      <p:sp>
        <p:nvSpPr>
          <p:cNvPr id="12" name="Down Arrow 11"/>
          <p:cNvSpPr/>
          <p:nvPr/>
        </p:nvSpPr>
        <p:spPr>
          <a:xfrm rot="13895390">
            <a:off x="6565189" y="1752450"/>
            <a:ext cx="790300" cy="1438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572104" y="1119051"/>
            <a:ext cx="4275908" cy="8752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3" charset="2"/>
              <a:buNone/>
              <a:tabLst/>
              <a:defRPr/>
            </a:pPr>
            <a:r>
              <a:rPr kumimoji="0" lang="hr-BA" sz="5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Animacija</a:t>
            </a:r>
            <a:endParaRPr kumimoji="0" lang="hr-BA" sz="5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own Arrow 13"/>
          <p:cNvSpPr/>
          <p:nvPr/>
        </p:nvSpPr>
        <p:spPr>
          <a:xfrm rot="17741160">
            <a:off x="6639211" y="3720587"/>
            <a:ext cx="790300" cy="1438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7236825" y="5111932"/>
            <a:ext cx="4955176" cy="8752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3" charset="2"/>
              <a:buNone/>
              <a:tabLst/>
              <a:defRPr/>
            </a:pPr>
            <a:r>
              <a:rPr kumimoji="0" lang="hr-BA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 slika</a:t>
            </a:r>
            <a:r>
              <a:rPr kumimoji="0" lang="hr-BA" sz="40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za trčanje</a:t>
            </a:r>
            <a:endParaRPr kumimoji="0" lang="hr-BA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198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Game </a:t>
            </a:r>
            <a:r>
              <a:rPr lang="hr-HR" dirty="0" err="1" smtClean="0"/>
              <a:t>Engine</a:t>
            </a:r>
            <a:endParaRPr lang="hr-HR" dirty="0"/>
          </a:p>
        </p:txBody>
      </p:sp>
      <p:pic>
        <p:nvPicPr>
          <p:cNvPr id="4" name="Picture 3" descr="C:\Users\Bozidar\Desktop\Projekti\Projekti\StudentPoducavaStudenta\Slike\game-engi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72081" y="1758353"/>
            <a:ext cx="5779543" cy="48516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000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Game </a:t>
            </a:r>
            <a:r>
              <a:rPr lang="hr-HR" dirty="0" err="1" smtClean="0"/>
              <a:t>Engine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99124"/>
            <a:ext cx="9108802" cy="4370145"/>
          </a:xfrm>
        </p:spPr>
        <p:txBody>
          <a:bodyPr>
            <a:normAutofit/>
          </a:bodyPr>
          <a:lstStyle/>
          <a:p>
            <a:r>
              <a:rPr lang="hr-HR" sz="2000" dirty="0" smtClean="0"/>
              <a:t>Kategorije: </a:t>
            </a:r>
          </a:p>
          <a:p>
            <a:pPr lvl="1"/>
            <a:r>
              <a:rPr lang="hr-HR" sz="1800" dirty="0" smtClean="0"/>
              <a:t>2D game </a:t>
            </a:r>
            <a:r>
              <a:rPr lang="hr-HR" sz="1800" dirty="0" err="1" smtClean="0"/>
              <a:t>engine</a:t>
            </a:r>
            <a:endParaRPr lang="hr-HR" sz="1800" dirty="0" smtClean="0"/>
          </a:p>
          <a:p>
            <a:pPr lvl="1"/>
            <a:r>
              <a:rPr lang="hr-HR" sz="1800" dirty="0" smtClean="0"/>
              <a:t>3D </a:t>
            </a:r>
            <a:r>
              <a:rPr lang="hr-HR" sz="1800" dirty="0"/>
              <a:t>game </a:t>
            </a:r>
            <a:r>
              <a:rPr lang="hr-HR" sz="1800" dirty="0" err="1" smtClean="0"/>
              <a:t>engine</a:t>
            </a:r>
            <a:endParaRPr lang="hr-HR" sz="1800" dirty="0" smtClean="0"/>
          </a:p>
          <a:p>
            <a:pPr lvl="1"/>
            <a:r>
              <a:rPr lang="hr-HR" sz="1800" dirty="0" smtClean="0"/>
              <a:t>Mobilni game </a:t>
            </a:r>
            <a:r>
              <a:rPr lang="hr-HR" sz="1800" dirty="0" err="1" smtClean="0"/>
              <a:t>engine</a:t>
            </a:r>
            <a:endParaRPr lang="hr-HR" sz="1800" dirty="0" smtClean="0"/>
          </a:p>
          <a:p>
            <a:pPr lvl="1"/>
            <a:r>
              <a:rPr lang="hr-HR" sz="1800" dirty="0" err="1" smtClean="0"/>
              <a:t>Modovi</a:t>
            </a:r>
            <a:r>
              <a:rPr lang="hr-HR" sz="1800" dirty="0" smtClean="0"/>
              <a:t> za igre</a:t>
            </a:r>
            <a:endParaRPr lang="hr-HR" sz="1800" dirty="0"/>
          </a:p>
        </p:txBody>
      </p:sp>
      <p:pic>
        <p:nvPicPr>
          <p:cNvPr id="5" name="Picture 2" descr="C:\Users\Bozidar\Desktop\Projekti\Projekti\StudentPoducavaStudenta\Slike\game-engin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59192" y="1660248"/>
            <a:ext cx="5549917" cy="47090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420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Game </a:t>
            </a:r>
            <a:r>
              <a:rPr lang="hr-HR" dirty="0" err="1" smtClean="0"/>
              <a:t>Engine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99124"/>
            <a:ext cx="9108802" cy="4370145"/>
          </a:xfrm>
        </p:spPr>
        <p:txBody>
          <a:bodyPr>
            <a:normAutofit/>
          </a:bodyPr>
          <a:lstStyle/>
          <a:p>
            <a:pPr marL="342900" lvl="1" indent="-342900"/>
            <a:r>
              <a:rPr lang="hr-HR" sz="2400" b="1" dirty="0"/>
              <a:t>2D game </a:t>
            </a:r>
            <a:r>
              <a:rPr lang="hr-HR" sz="2400" b="1" dirty="0" err="1" smtClean="0"/>
              <a:t>engine</a:t>
            </a:r>
            <a:endParaRPr lang="hr-HR" sz="2400" b="1" dirty="0" smtClean="0"/>
          </a:p>
          <a:p>
            <a:pPr marL="742950" lvl="2" indent="-342900"/>
            <a:r>
              <a:rPr lang="hr-HR" sz="1800" dirty="0" err="1" smtClean="0"/>
              <a:t>GameMaker</a:t>
            </a:r>
            <a:r>
              <a:rPr lang="hr-HR" sz="1800" dirty="0" smtClean="0"/>
              <a:t>, </a:t>
            </a:r>
            <a:r>
              <a:rPr lang="hr-HR" sz="1800" dirty="0" err="1" smtClean="0"/>
              <a:t>Corona</a:t>
            </a:r>
            <a:r>
              <a:rPr lang="hr-HR" sz="1800" dirty="0" smtClean="0"/>
              <a:t> SDK, </a:t>
            </a:r>
            <a:r>
              <a:rPr lang="hr-HR" sz="1800" dirty="0" err="1" smtClean="0"/>
              <a:t>Clickteam</a:t>
            </a:r>
            <a:r>
              <a:rPr lang="hr-HR" sz="1800" dirty="0" smtClean="0"/>
              <a:t> </a:t>
            </a:r>
            <a:r>
              <a:rPr lang="hr-HR" sz="1800" dirty="0" err="1" smtClean="0"/>
              <a:t>Fusion</a:t>
            </a:r>
            <a:r>
              <a:rPr lang="hr-HR" sz="1800" dirty="0" smtClean="0"/>
              <a:t>, </a:t>
            </a:r>
            <a:r>
              <a:rPr lang="hr-HR" sz="1800" dirty="0" err="1" smtClean="0"/>
              <a:t>Stencyl</a:t>
            </a:r>
            <a:r>
              <a:rPr lang="hr-HR" sz="1800" dirty="0" smtClean="0"/>
              <a:t>, </a:t>
            </a:r>
            <a:r>
              <a:rPr lang="hr-HR" sz="1800" dirty="0" err="1" smtClean="0"/>
              <a:t>Construct</a:t>
            </a:r>
            <a:r>
              <a:rPr lang="hr-HR" sz="1800" dirty="0" smtClean="0"/>
              <a:t>, </a:t>
            </a:r>
            <a:r>
              <a:rPr lang="hr-HR" sz="1800" dirty="0" err="1" smtClean="0"/>
              <a:t>Unity</a:t>
            </a:r>
            <a:endParaRPr lang="hr-HR" sz="1800" dirty="0"/>
          </a:p>
          <a:p>
            <a:pPr marL="742950" lvl="2" indent="-342900"/>
            <a:endParaRPr lang="hr-HR" sz="1800" dirty="0" smtClean="0"/>
          </a:p>
          <a:p>
            <a:pPr marL="742950" lvl="2" indent="-342900"/>
            <a:r>
              <a:rPr lang="hr-HR" sz="1800" dirty="0" smtClean="0"/>
              <a:t>Često prilagođeni osobama koje ne znaju programirati (</a:t>
            </a:r>
            <a:r>
              <a:rPr lang="hr-HR" sz="1800" i="1" dirty="0" err="1" smtClean="0"/>
              <a:t>drag’n</a:t>
            </a:r>
            <a:r>
              <a:rPr lang="hr-HR" sz="1800" i="1" dirty="0" smtClean="0"/>
              <a:t> drop</a:t>
            </a:r>
            <a:r>
              <a:rPr lang="hr-HR" sz="1800" dirty="0" smtClean="0"/>
              <a:t>)</a:t>
            </a:r>
            <a:endParaRPr lang="hr-HR" sz="1800" dirty="0"/>
          </a:p>
        </p:txBody>
      </p:sp>
    </p:spTree>
    <p:extLst>
      <p:ext uri="{BB962C8B-B14F-4D97-AF65-F5344CB8AC3E}">
        <p14:creationId xmlns:p14="http://schemas.microsoft.com/office/powerpoint/2010/main" val="299731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7" name="Picture 6" descr="C:\Users\Bozidar\Desktop\Završni rad\Dokumentacija\droid@screen-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806" y="1264555"/>
            <a:ext cx="8699862" cy="49912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222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 descr="gamesalad rules example"/>
          <p:cNvPicPr/>
          <p:nvPr/>
        </p:nvPicPr>
        <p:blipFill>
          <a:blip r:embed="rId3" cstate="print"/>
          <a:srcRect t="1724"/>
          <a:stretch>
            <a:fillRect/>
          </a:stretch>
        </p:blipFill>
        <p:spPr bwMode="auto">
          <a:xfrm>
            <a:off x="3594539" y="624110"/>
            <a:ext cx="5996152" cy="5896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861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Game </a:t>
            </a:r>
            <a:r>
              <a:rPr lang="hr-HR" dirty="0" err="1" smtClean="0"/>
              <a:t>Engine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99124"/>
            <a:ext cx="9108802" cy="4370145"/>
          </a:xfrm>
        </p:spPr>
        <p:txBody>
          <a:bodyPr>
            <a:normAutofit/>
          </a:bodyPr>
          <a:lstStyle/>
          <a:p>
            <a:pPr marL="342900" lvl="1" indent="-342900"/>
            <a:r>
              <a:rPr lang="hr-HR" sz="2400" b="1" dirty="0" smtClean="0"/>
              <a:t>3D </a:t>
            </a:r>
            <a:r>
              <a:rPr lang="hr-HR" sz="2400" b="1" dirty="0"/>
              <a:t>game </a:t>
            </a:r>
            <a:r>
              <a:rPr lang="hr-HR" sz="2400" b="1" dirty="0" err="1" smtClean="0"/>
              <a:t>engine</a:t>
            </a:r>
            <a:endParaRPr lang="hr-HR" sz="2400" b="1" dirty="0" smtClean="0"/>
          </a:p>
          <a:p>
            <a:pPr marL="742950" lvl="2" indent="-342900"/>
            <a:r>
              <a:rPr lang="hr-HR" sz="1800" dirty="0" err="1" smtClean="0"/>
              <a:t>Unreal</a:t>
            </a:r>
            <a:r>
              <a:rPr lang="hr-HR" sz="1800" dirty="0" smtClean="0"/>
              <a:t> </a:t>
            </a:r>
            <a:r>
              <a:rPr lang="hr-HR" sz="1800" dirty="0" err="1" smtClean="0"/>
              <a:t>Engine</a:t>
            </a:r>
            <a:r>
              <a:rPr lang="hr-HR" sz="1800" dirty="0" smtClean="0"/>
              <a:t>, </a:t>
            </a:r>
            <a:r>
              <a:rPr lang="hr-HR" sz="1800" dirty="0" err="1" smtClean="0"/>
              <a:t>Unity</a:t>
            </a:r>
            <a:r>
              <a:rPr lang="hr-HR" sz="1800" dirty="0" smtClean="0"/>
              <a:t>, </a:t>
            </a:r>
            <a:r>
              <a:rPr lang="hr-HR" sz="1800" dirty="0" err="1" smtClean="0"/>
              <a:t>Cry</a:t>
            </a:r>
            <a:r>
              <a:rPr lang="hr-HR" sz="1800" dirty="0" smtClean="0"/>
              <a:t> </a:t>
            </a:r>
            <a:r>
              <a:rPr lang="hr-HR" sz="1800" dirty="0" err="1" smtClean="0"/>
              <a:t>Engine</a:t>
            </a:r>
            <a:r>
              <a:rPr lang="hr-HR" sz="1800" dirty="0" smtClean="0"/>
              <a:t>, </a:t>
            </a:r>
            <a:r>
              <a:rPr lang="hr-HR" sz="1800" dirty="0" err="1" smtClean="0"/>
              <a:t>GameStart</a:t>
            </a:r>
            <a:r>
              <a:rPr lang="hr-HR" sz="1800" dirty="0" smtClean="0"/>
              <a:t>, </a:t>
            </a:r>
            <a:r>
              <a:rPr lang="hr-HR" sz="1800" dirty="0" err="1" smtClean="0"/>
              <a:t>ShiVa</a:t>
            </a:r>
            <a:r>
              <a:rPr lang="hr-HR" sz="1800" dirty="0" smtClean="0"/>
              <a:t>, </a:t>
            </a:r>
            <a:r>
              <a:rPr lang="hr-HR" sz="1800" dirty="0" err="1" smtClean="0"/>
              <a:t>Leadwerks</a:t>
            </a:r>
            <a:r>
              <a:rPr lang="hr-HR" sz="1800" dirty="0" smtClean="0"/>
              <a:t>,…</a:t>
            </a:r>
          </a:p>
          <a:p>
            <a:pPr marL="742950" lvl="2" indent="-342900"/>
            <a:endParaRPr lang="hr-HR" sz="1800" dirty="0"/>
          </a:p>
          <a:p>
            <a:pPr marL="742950" lvl="2" indent="-342900"/>
            <a:r>
              <a:rPr lang="hr-HR" sz="1800" dirty="0" smtClean="0"/>
              <a:t>Link: </a:t>
            </a:r>
            <a:r>
              <a:rPr lang="hr-HR" sz="1800" dirty="0" smtClean="0">
                <a:hlinkClick r:id="rId3"/>
              </a:rPr>
              <a:t>Top Game </a:t>
            </a:r>
            <a:r>
              <a:rPr lang="hr-HR" sz="1800" dirty="0" err="1" smtClean="0">
                <a:hlinkClick r:id="rId3"/>
              </a:rPr>
              <a:t>Engines</a:t>
            </a:r>
            <a:r>
              <a:rPr lang="hr-HR" sz="1800" dirty="0" smtClean="0">
                <a:hlinkClick r:id="rId3"/>
              </a:rPr>
              <a:t> 2014</a:t>
            </a:r>
            <a:endParaRPr lang="hr-HR" sz="1800" dirty="0"/>
          </a:p>
          <a:p>
            <a:pPr marL="742950" lvl="2" indent="-342900"/>
            <a:endParaRPr lang="hr-HR" sz="1800" dirty="0" smtClean="0"/>
          </a:p>
        </p:txBody>
      </p:sp>
    </p:spTree>
    <p:extLst>
      <p:ext uri="{BB962C8B-B14F-4D97-AF65-F5344CB8AC3E}">
        <p14:creationId xmlns:p14="http://schemas.microsoft.com/office/powerpoint/2010/main" val="405453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1026" name="Picture 2" descr="http://old.hirevito.com/oldportfolio/unrealty/vsmm99/unrealedb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079" y="219157"/>
            <a:ext cx="8704645" cy="652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12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2054" name="Picture 6" descr="http://media.moddb.com/images/mods/1/18/17107/Banjo_Cryengine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99" y="653013"/>
            <a:ext cx="10308513" cy="579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64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Game </a:t>
            </a:r>
            <a:r>
              <a:rPr lang="hr-HR" dirty="0" err="1" smtClean="0"/>
              <a:t>Engine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99124"/>
            <a:ext cx="9108802" cy="4370145"/>
          </a:xfrm>
        </p:spPr>
        <p:txBody>
          <a:bodyPr>
            <a:normAutofit/>
          </a:bodyPr>
          <a:lstStyle/>
          <a:p>
            <a:pPr marL="342900" lvl="1" indent="-342900"/>
            <a:r>
              <a:rPr lang="hr-HR" sz="2400" b="1" dirty="0" err="1" smtClean="0"/>
              <a:t>Modovi</a:t>
            </a:r>
            <a:r>
              <a:rPr lang="hr-HR" sz="2400" b="1" dirty="0" smtClean="0"/>
              <a:t> za igre</a:t>
            </a:r>
          </a:p>
          <a:p>
            <a:pPr marL="742950" lvl="2" indent="-342900"/>
            <a:r>
              <a:rPr lang="hr-HR" sz="1800" dirty="0" err="1" smtClean="0"/>
              <a:t>Garry’s</a:t>
            </a:r>
            <a:r>
              <a:rPr lang="hr-HR" sz="1800" dirty="0" smtClean="0"/>
              <a:t> </a:t>
            </a:r>
            <a:r>
              <a:rPr lang="hr-HR" sz="1800" dirty="0" err="1" smtClean="0"/>
              <a:t>Mod</a:t>
            </a:r>
            <a:r>
              <a:rPr lang="hr-HR" sz="1800" dirty="0" smtClean="0"/>
              <a:t>, </a:t>
            </a:r>
            <a:r>
              <a:rPr lang="hr-HR" sz="1800" dirty="0" err="1" smtClean="0"/>
              <a:t>CoD</a:t>
            </a:r>
            <a:r>
              <a:rPr lang="hr-HR" sz="1800" dirty="0" smtClean="0"/>
              <a:t> </a:t>
            </a:r>
            <a:r>
              <a:rPr lang="hr-HR" sz="1800" dirty="0" err="1" smtClean="0"/>
              <a:t>Radiant</a:t>
            </a:r>
            <a:endParaRPr lang="hr-HR" sz="1800" dirty="0"/>
          </a:p>
          <a:p>
            <a:pPr marL="742950" lvl="2" indent="-342900"/>
            <a:endParaRPr lang="hr-HR" sz="1800" dirty="0" smtClean="0"/>
          </a:p>
        </p:txBody>
      </p:sp>
      <p:pic>
        <p:nvPicPr>
          <p:cNvPr id="3074" name="Picture 2" descr="http://www.download.net.pl/upload/Screeny/GaryModeHalfLif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229" y="3316069"/>
            <a:ext cx="4710442" cy="250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garrysmod.com/wp-content/uploads/2013/05/store_06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672" y="3316069"/>
            <a:ext cx="476250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14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Zanimljivosti</a:t>
            </a:r>
            <a:endParaRPr lang="hr-H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712259"/>
            <a:ext cx="7264935" cy="489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7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dirty="0"/>
              <a:t>Android Game </a:t>
            </a:r>
            <a:r>
              <a:rPr lang="hr-BA" dirty="0" err="1"/>
              <a:t>Engine</a:t>
            </a:r>
            <a:endParaRPr lang="hr-HR" dirty="0"/>
          </a:p>
        </p:txBody>
      </p:sp>
      <p:pic>
        <p:nvPicPr>
          <p:cNvPr id="9" name="Picture 2" descr="C:\Users\Bozidar\Desktop\Projekti\Projekti\StudentPoducavaStudenta\Slike\AndEngi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0547" y="1557292"/>
            <a:ext cx="2019300" cy="2371725"/>
          </a:xfrm>
          <a:prstGeom prst="rect">
            <a:avLst/>
          </a:prstGeom>
          <a:noFill/>
        </p:spPr>
      </p:pic>
      <p:pic>
        <p:nvPicPr>
          <p:cNvPr id="10" name="Picture 3" descr="C:\Users\Bozidar\Desktop\Projekti\Projekti\StudentPoducavaStudenta\Slike\libgdx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7142" y="1573213"/>
            <a:ext cx="4743450" cy="800100"/>
          </a:xfrm>
          <a:prstGeom prst="rect">
            <a:avLst/>
          </a:prstGeom>
          <a:noFill/>
        </p:spPr>
      </p:pic>
      <p:pic>
        <p:nvPicPr>
          <p:cNvPr id="11" name="Picture 4" descr="C:\Users\Bozidar\Desktop\Projekti\Projekti\StudentPoducavaStudenta\Slike\coron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43530" y="5334000"/>
            <a:ext cx="4762500" cy="1524000"/>
          </a:xfrm>
          <a:prstGeom prst="rect">
            <a:avLst/>
          </a:prstGeom>
          <a:noFill/>
        </p:spPr>
      </p:pic>
      <p:pic>
        <p:nvPicPr>
          <p:cNvPr id="12" name="Picture 5" descr="C:\Users\Bozidar\Desktop\Projekti\Projekti\StudentPoducavaStudenta\Slike\ANDROI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44382" y="2152106"/>
            <a:ext cx="3071576" cy="30677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036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dirty="0" smtClean="0"/>
              <a:t>Izrada igre na radionicama</a:t>
            </a:r>
            <a:endParaRPr lang="hr-HR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393324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hr-BA" sz="2000" b="1" dirty="0" smtClean="0"/>
              <a:t>2D </a:t>
            </a:r>
            <a:r>
              <a:rPr lang="hr-BA" sz="2000" b="1" dirty="0" smtClean="0"/>
              <a:t>platformer</a:t>
            </a:r>
          </a:p>
          <a:p>
            <a:pPr>
              <a:buFont typeface="Arial" pitchFamily="34" charset="0"/>
              <a:buChar char="•"/>
            </a:pPr>
            <a:r>
              <a:rPr lang="hr-BA" sz="2000" dirty="0" smtClean="0"/>
              <a:t>Glavni lik </a:t>
            </a:r>
            <a:r>
              <a:rPr lang="hr-BA" sz="2000" dirty="0" smtClean="0"/>
              <a:t>je </a:t>
            </a:r>
            <a:r>
              <a:rPr lang="hr-BA" sz="2000" dirty="0" err="1" smtClean="0"/>
              <a:t>Orc</a:t>
            </a:r>
            <a:endParaRPr lang="hr-BA" sz="2000" dirty="0" smtClean="0"/>
          </a:p>
          <a:p>
            <a:pPr>
              <a:buFont typeface="Arial" pitchFamily="34" charset="0"/>
              <a:buChar char="•"/>
            </a:pPr>
            <a:r>
              <a:rPr lang="hr-BA" sz="2000" dirty="0" smtClean="0"/>
              <a:t>Glavni lik </a:t>
            </a:r>
            <a:r>
              <a:rPr lang="hr-BA" sz="2000" dirty="0" smtClean="0"/>
              <a:t>može:</a:t>
            </a:r>
            <a:endParaRPr lang="hr-BA" sz="2000" dirty="0" smtClean="0"/>
          </a:p>
          <a:p>
            <a:pPr lvl="1">
              <a:buFont typeface="Arial" pitchFamily="34" charset="0"/>
              <a:buChar char="•"/>
            </a:pPr>
            <a:r>
              <a:rPr lang="hr-BA" sz="2000" dirty="0" smtClean="0"/>
              <a:t>Trčati</a:t>
            </a:r>
          </a:p>
          <a:p>
            <a:pPr lvl="1">
              <a:buFont typeface="Arial" pitchFamily="34" charset="0"/>
              <a:buChar char="•"/>
            </a:pPr>
            <a:r>
              <a:rPr lang="hr-BA" sz="2000" dirty="0" smtClean="0"/>
              <a:t>Skakati</a:t>
            </a:r>
          </a:p>
          <a:p>
            <a:pPr lvl="1">
              <a:buFont typeface="Arial" pitchFamily="34" charset="0"/>
              <a:buChar char="•"/>
            </a:pPr>
            <a:r>
              <a:rPr lang="hr-BA" sz="2000" dirty="0" smtClean="0"/>
              <a:t>Skupljati novčiće</a:t>
            </a:r>
          </a:p>
          <a:p>
            <a:pPr>
              <a:buFont typeface="Arial" pitchFamily="34" charset="0"/>
              <a:buChar char="•"/>
            </a:pPr>
            <a:r>
              <a:rPr lang="hr-BA" sz="2000" dirty="0" smtClean="0"/>
              <a:t>Pripremljeni materijali za glavnoga lika i okolinu</a:t>
            </a:r>
          </a:p>
          <a:p>
            <a:pPr>
              <a:buFont typeface="Arial" pitchFamily="34" charset="0"/>
              <a:buChar char="•"/>
            </a:pPr>
            <a:r>
              <a:rPr lang="hr-BA" sz="2000" dirty="0" smtClean="0"/>
              <a:t>Dinamičko kreiranje podloge i slika u pozadini</a:t>
            </a:r>
          </a:p>
          <a:p>
            <a:pPr>
              <a:buFont typeface="Arial" pitchFamily="34" charset="0"/>
              <a:buChar char="•"/>
            </a:pPr>
            <a:r>
              <a:rPr lang="hr-BA" sz="2000" dirty="0" smtClean="0"/>
              <a:t>“Parallax background”</a:t>
            </a:r>
          </a:p>
        </p:txBody>
      </p:sp>
    </p:spTree>
    <p:extLst>
      <p:ext uri="{BB962C8B-B14F-4D97-AF65-F5344CB8AC3E}">
        <p14:creationId xmlns:p14="http://schemas.microsoft.com/office/powerpoint/2010/main" val="1237484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2262" y="624110"/>
            <a:ext cx="6412350" cy="1280890"/>
          </a:xfrm>
        </p:spPr>
        <p:txBody>
          <a:bodyPr/>
          <a:lstStyle/>
          <a:p>
            <a:r>
              <a:rPr lang="hr-HR" dirty="0" smtClean="0"/>
              <a:t>Glavni lik</a:t>
            </a:r>
            <a:endParaRPr lang="hr-HR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22514" y="5812971"/>
            <a:ext cx="4323807" cy="8752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charset="2"/>
              <a:buNone/>
            </a:pPr>
            <a:r>
              <a:rPr lang="hr-BA" sz="5000" b="1" smtClean="0"/>
              <a:t>ANIMATIONS</a:t>
            </a:r>
            <a:endParaRPr lang="hr-BA" sz="5000" b="1" dirty="0"/>
          </a:p>
        </p:txBody>
      </p:sp>
      <p:pic>
        <p:nvPicPr>
          <p:cNvPr id="5" name="Picture 2" descr="C:\Users\Bozidar\Desktop\lal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45068" y="2090058"/>
            <a:ext cx="3712384" cy="3247298"/>
          </a:xfrm>
          <a:prstGeom prst="rect">
            <a:avLst/>
          </a:prstGeom>
          <a:noFill/>
        </p:spPr>
      </p:pic>
      <p:sp>
        <p:nvSpPr>
          <p:cNvPr id="6" name="Down Arrow 5"/>
          <p:cNvSpPr/>
          <p:nvPr/>
        </p:nvSpPr>
        <p:spPr>
          <a:xfrm rot="6655108">
            <a:off x="2796021" y="1917692"/>
            <a:ext cx="790300" cy="21733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596846" y="1798320"/>
            <a:ext cx="1833154" cy="8752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3" charset="2"/>
              <a:buNone/>
              <a:tabLst/>
              <a:defRPr/>
            </a:pPr>
            <a:r>
              <a:rPr kumimoji="0" lang="hr-BA" sz="5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RUN</a:t>
            </a:r>
            <a:endParaRPr kumimoji="0" lang="hr-BA" sz="5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Down Arrow 7"/>
          <p:cNvSpPr/>
          <p:nvPr/>
        </p:nvSpPr>
        <p:spPr>
          <a:xfrm rot="17321923">
            <a:off x="7463814" y="4573805"/>
            <a:ext cx="790300" cy="21733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9326881" y="5294811"/>
            <a:ext cx="3091543" cy="8752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3" charset="2"/>
              <a:buNone/>
              <a:tabLst/>
              <a:defRPr/>
            </a:pPr>
            <a:r>
              <a:rPr lang="hr-BA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COLLECT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3" charset="2"/>
              <a:buNone/>
              <a:tabLst/>
              <a:defRPr/>
            </a:pPr>
            <a:r>
              <a:rPr kumimoji="0" lang="hr-BA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COINS</a:t>
            </a:r>
            <a:endParaRPr kumimoji="0" lang="hr-BA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own Arrow 9"/>
          <p:cNvSpPr/>
          <p:nvPr/>
        </p:nvSpPr>
        <p:spPr>
          <a:xfrm rot="4430202">
            <a:off x="2782959" y="4255942"/>
            <a:ext cx="790300" cy="21733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87532" y="1955074"/>
            <a:ext cx="2704012" cy="8752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3" charset="2"/>
              <a:buNone/>
              <a:tabLst/>
              <a:defRPr/>
            </a:pPr>
            <a:r>
              <a:rPr kumimoji="0" lang="hr-BA" sz="5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JUMP</a:t>
            </a:r>
            <a:endParaRPr kumimoji="0" lang="hr-BA" sz="5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Down Arrow 11"/>
          <p:cNvSpPr/>
          <p:nvPr/>
        </p:nvSpPr>
        <p:spPr>
          <a:xfrm rot="14454460">
            <a:off x="8055998" y="1874149"/>
            <a:ext cx="790300" cy="21733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37503261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171" y="624110"/>
            <a:ext cx="6758441" cy="1280890"/>
          </a:xfrm>
        </p:spPr>
        <p:txBody>
          <a:bodyPr/>
          <a:lstStyle/>
          <a:p>
            <a:r>
              <a:rPr lang="hr-HR" dirty="0" smtClean="0"/>
              <a:t>Okolina</a:t>
            </a:r>
            <a:endParaRPr lang="hr-HR" dirty="0"/>
          </a:p>
        </p:txBody>
      </p:sp>
      <p:pic>
        <p:nvPicPr>
          <p:cNvPr id="13" name="Picture 2" descr="C:\Users\Bozidar\Desktop\Projekti\Projekti\StudentPoducavaStudenta\Slike\Origina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5874" y="1988685"/>
            <a:ext cx="7646126" cy="4869315"/>
          </a:xfrm>
          <a:prstGeom prst="rect">
            <a:avLst/>
          </a:prstGeom>
          <a:noFill/>
        </p:spPr>
      </p:pic>
      <p:sp>
        <p:nvSpPr>
          <p:cNvPr id="14" name="Down Arrow 13"/>
          <p:cNvSpPr/>
          <p:nvPr/>
        </p:nvSpPr>
        <p:spPr>
          <a:xfrm rot="6655108">
            <a:off x="3269930" y="1940225"/>
            <a:ext cx="790300" cy="14663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387531" y="1785257"/>
            <a:ext cx="4589417" cy="8752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3" charset="2"/>
              <a:buNone/>
              <a:tabLst/>
              <a:defRPr/>
            </a:pPr>
            <a:r>
              <a:rPr lang="hr-BA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GROUND</a:t>
            </a:r>
            <a:endParaRPr kumimoji="0" lang="hr-BA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95943" y="2865119"/>
            <a:ext cx="4589417" cy="8752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3" charset="2"/>
              <a:buNone/>
              <a:tabLst/>
              <a:defRPr/>
            </a:pPr>
            <a:r>
              <a:rPr kumimoji="0" lang="hr-BA" sz="3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BACKGROUND</a:t>
            </a:r>
            <a:endParaRPr kumimoji="0" lang="hr-BA" sz="35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Down Arrow 16"/>
          <p:cNvSpPr/>
          <p:nvPr/>
        </p:nvSpPr>
        <p:spPr>
          <a:xfrm rot="6655108">
            <a:off x="3286450" y="3182278"/>
            <a:ext cx="790300" cy="14775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56754" y="4258491"/>
            <a:ext cx="4589417" cy="8752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3" charset="2"/>
              <a:buNone/>
              <a:tabLst/>
              <a:defRPr/>
            </a:pPr>
            <a:r>
              <a:rPr kumimoji="0" lang="hr-BA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SORTING LAYERS</a:t>
            </a:r>
            <a:endParaRPr kumimoji="0" lang="hr-BA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Down Arrow 18"/>
          <p:cNvSpPr/>
          <p:nvPr/>
        </p:nvSpPr>
        <p:spPr>
          <a:xfrm rot="6655108">
            <a:off x="3288753" y="4565114"/>
            <a:ext cx="790300" cy="1435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65462" y="5273040"/>
            <a:ext cx="4589417" cy="8752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3" charset="2"/>
              <a:buNone/>
              <a:tabLst/>
              <a:defRPr/>
            </a:pPr>
            <a:r>
              <a:rPr kumimoji="0" lang="hr-BA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PARALLAX</a:t>
            </a:r>
            <a:endParaRPr kumimoji="0" lang="hr-BA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Down Arrow 20"/>
          <p:cNvSpPr/>
          <p:nvPr/>
        </p:nvSpPr>
        <p:spPr>
          <a:xfrm rot="6655108">
            <a:off x="3098708" y="5580493"/>
            <a:ext cx="790300" cy="13387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2817540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Zanimljivosti</a:t>
            </a:r>
            <a:endParaRPr lang="hr-HR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282845"/>
            <a:ext cx="7659169" cy="3620005"/>
          </a:xfrm>
        </p:spPr>
      </p:pic>
    </p:spTree>
    <p:extLst>
      <p:ext uri="{BB962C8B-B14F-4D97-AF65-F5344CB8AC3E}">
        <p14:creationId xmlns:p14="http://schemas.microsoft.com/office/powerpoint/2010/main" val="348454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Zanimljivosti</a:t>
            </a:r>
            <a:endParaRPr lang="hr-H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76718"/>
            <a:ext cx="8430802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4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Zanimljivosti</a:t>
            </a:r>
            <a:endParaRPr lang="hr-H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744979"/>
            <a:ext cx="8668960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1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Čega se bojimo u industriji igara?</a:t>
            </a:r>
            <a:endParaRPr lang="hr-H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89211" y="2133600"/>
            <a:ext cx="8915401" cy="3777622"/>
          </a:xfrm>
        </p:spPr>
        <p:txBody>
          <a:bodyPr/>
          <a:lstStyle/>
          <a:p>
            <a:r>
              <a:rPr lang="hr-HR" sz="2200" dirty="0" smtClean="0"/>
              <a:t>Prekoračenje rokova </a:t>
            </a:r>
            <a:r>
              <a:rPr lang="hr-HR" sz="2000" dirty="0" smtClean="0"/>
              <a:t>(</a:t>
            </a:r>
            <a:r>
              <a:rPr lang="hr-HR" sz="2000" i="1" dirty="0" smtClean="0"/>
              <a:t>raspored</a:t>
            </a:r>
            <a:r>
              <a:rPr lang="hr-HR" sz="2000" dirty="0" smtClean="0"/>
              <a:t>)</a:t>
            </a:r>
          </a:p>
          <a:p>
            <a:r>
              <a:rPr lang="hr-HR" sz="2200" dirty="0" smtClean="0"/>
              <a:t>Otkazivanje projekta </a:t>
            </a:r>
          </a:p>
          <a:p>
            <a:r>
              <a:rPr lang="hr-HR" sz="2200" dirty="0" smtClean="0"/>
              <a:t>Igra nije zabavna </a:t>
            </a:r>
            <a:r>
              <a:rPr lang="hr-HR" sz="2000" dirty="0" smtClean="0"/>
              <a:t>(</a:t>
            </a:r>
            <a:r>
              <a:rPr lang="hr-HR" sz="2000" i="1" dirty="0" smtClean="0"/>
              <a:t>loše ocjene i loša prodaja</a:t>
            </a:r>
            <a:r>
              <a:rPr lang="hr-HR" sz="2000" dirty="0" smtClean="0"/>
              <a:t>) </a:t>
            </a:r>
          </a:p>
          <a:p>
            <a:r>
              <a:rPr lang="hr-HR" sz="2200" dirty="0" smtClean="0"/>
              <a:t>Igra ima tehničkih poteškoća </a:t>
            </a:r>
            <a:br>
              <a:rPr lang="hr-HR" sz="2200" dirty="0" smtClean="0"/>
            </a:br>
            <a:r>
              <a:rPr lang="hr-HR" sz="2200" dirty="0" smtClean="0"/>
              <a:t>ili </a:t>
            </a:r>
            <a:r>
              <a:rPr lang="hr-HR" sz="2200" dirty="0"/>
              <a:t>je </a:t>
            </a:r>
            <a:r>
              <a:rPr lang="hr-HR" sz="2200" dirty="0" smtClean="0"/>
              <a:t>tehnički zastarjela </a:t>
            </a:r>
            <a:r>
              <a:rPr lang="hr-HR" sz="2000" dirty="0" smtClean="0"/>
              <a:t>(</a:t>
            </a:r>
            <a:r>
              <a:rPr lang="hr-HR" sz="2000" i="1" dirty="0"/>
              <a:t>loše ocjene i loša prodaja</a:t>
            </a:r>
            <a:r>
              <a:rPr lang="hr-HR" sz="2000" dirty="0"/>
              <a:t>) </a:t>
            </a:r>
            <a:endParaRPr lang="hr-HR" sz="2000" dirty="0" smtClean="0"/>
          </a:p>
          <a:p>
            <a:r>
              <a:rPr lang="hr-HR" sz="2200" dirty="0" smtClean="0"/>
              <a:t>Promjene na tržištu </a:t>
            </a:r>
            <a:r>
              <a:rPr lang="hr-HR" sz="2000" dirty="0" smtClean="0"/>
              <a:t>(</a:t>
            </a:r>
            <a:r>
              <a:rPr lang="hr-HR" sz="2000" i="1" dirty="0" smtClean="0"/>
              <a:t>igra zastarjela</a:t>
            </a:r>
            <a:r>
              <a:rPr lang="hr-HR" sz="2000" dirty="0" smtClean="0"/>
              <a:t>)</a:t>
            </a:r>
          </a:p>
          <a:p>
            <a:r>
              <a:rPr lang="hr-HR" sz="2200" dirty="0" smtClean="0"/>
              <a:t>Zamjena osoblja </a:t>
            </a:r>
            <a:r>
              <a:rPr lang="hr-HR" sz="2000" dirty="0" smtClean="0"/>
              <a:t>(</a:t>
            </a:r>
            <a:r>
              <a:rPr lang="hr-HR" sz="2000" i="1" dirty="0" smtClean="0"/>
              <a:t>dodatne odgode</a:t>
            </a:r>
            <a:r>
              <a:rPr lang="hr-HR" sz="2000" dirty="0" smtClean="0"/>
              <a:t>)</a:t>
            </a:r>
            <a:endParaRPr lang="hr-HR" sz="2000" dirty="0" smtClean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1898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Metodologija razvoja</a:t>
            </a:r>
            <a:endParaRPr lang="hr-H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89211" y="2133600"/>
            <a:ext cx="8915401" cy="3777622"/>
          </a:xfrm>
        </p:spPr>
        <p:txBody>
          <a:bodyPr/>
          <a:lstStyle/>
          <a:p>
            <a:r>
              <a:rPr lang="hr-HR" sz="2200" dirty="0" smtClean="0"/>
              <a:t>Korištenje metodologije kako bi smanjili rizike</a:t>
            </a:r>
          </a:p>
          <a:p>
            <a:pPr lvl="1"/>
            <a:r>
              <a:rPr lang="hr-HR" dirty="0" smtClean="0"/>
              <a:t>Način na koji tim (firma) organizira ljude i resurse za razvoj</a:t>
            </a:r>
          </a:p>
          <a:p>
            <a:pPr lvl="1"/>
            <a:endParaRPr lang="hr-HR" dirty="0"/>
          </a:p>
          <a:p>
            <a:pPr marL="0" indent="0">
              <a:buNone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959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8379</TotalTime>
  <Words>590</Words>
  <Application>Microsoft Office PowerPoint</Application>
  <PresentationFormat>Widescreen</PresentationFormat>
  <Paragraphs>202</Paragraphs>
  <Slides>43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Century Gothic</vt:lpstr>
      <vt:lpstr>Wingdings 3</vt:lpstr>
      <vt:lpstr>Wisp</vt:lpstr>
      <vt:lpstr>Uvod u razvoj igara</vt:lpstr>
      <vt:lpstr>Sadržaj</vt:lpstr>
      <vt:lpstr>Zanimljivosti</vt:lpstr>
      <vt:lpstr>Zanimljivosti</vt:lpstr>
      <vt:lpstr>Zanimljivosti</vt:lpstr>
      <vt:lpstr>Zanimljivosti</vt:lpstr>
      <vt:lpstr>Zanimljivosti</vt:lpstr>
      <vt:lpstr>Čega se bojimo u industriji igara?</vt:lpstr>
      <vt:lpstr>Metodologija razvoja</vt:lpstr>
      <vt:lpstr>Metodologija razvoja</vt:lpstr>
      <vt:lpstr>Metodologija razvoja</vt:lpstr>
      <vt:lpstr>Razvoj igara</vt:lpstr>
      <vt:lpstr>Razvoj igara</vt:lpstr>
      <vt:lpstr>Razvoj igara</vt:lpstr>
      <vt:lpstr>Razvoj igara</vt:lpstr>
      <vt:lpstr>Nastali dokumenti i dokumentacija</vt:lpstr>
      <vt:lpstr>Nastali dokumenti i dokumentacija</vt:lpstr>
      <vt:lpstr>Nastali dokumenti i dokumentacija</vt:lpstr>
      <vt:lpstr>Nastali dokumenti i dokumentacija</vt:lpstr>
      <vt:lpstr>Timske uloge i odgovornosti</vt:lpstr>
      <vt:lpstr>Timske uloge i odgovornosti</vt:lpstr>
      <vt:lpstr>Timske uloge i odgovornosti</vt:lpstr>
      <vt:lpstr>Timske uloge i odgovornosti</vt:lpstr>
      <vt:lpstr>Timske uloge i odgovornosti</vt:lpstr>
      <vt:lpstr>Timske uloge i odgovornosti</vt:lpstr>
      <vt:lpstr>Timske uloge i odgovornosti</vt:lpstr>
      <vt:lpstr>Alati</vt:lpstr>
      <vt:lpstr>Alati</vt:lpstr>
      <vt:lpstr>Alati</vt:lpstr>
      <vt:lpstr>Sprite sheet</vt:lpstr>
      <vt:lpstr>Game Engine</vt:lpstr>
      <vt:lpstr>Game Engine</vt:lpstr>
      <vt:lpstr>Game Engine</vt:lpstr>
      <vt:lpstr>PowerPoint Presentation</vt:lpstr>
      <vt:lpstr>PowerPoint Presentation</vt:lpstr>
      <vt:lpstr>Game Engine</vt:lpstr>
      <vt:lpstr>PowerPoint Presentation</vt:lpstr>
      <vt:lpstr>PowerPoint Presentation</vt:lpstr>
      <vt:lpstr>Game Engine</vt:lpstr>
      <vt:lpstr>Android Game Engine</vt:lpstr>
      <vt:lpstr>Izrada igre na radionicama</vt:lpstr>
      <vt:lpstr>Glavni lik</vt:lpstr>
      <vt:lpstr>Okolina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Uvod u razvoj igara</dc:title>
  <dc:creator>Marko</dc:creator>
  <cp:lastModifiedBy>Marko</cp:lastModifiedBy>
  <cp:revision>126</cp:revision>
  <dcterms:created xsi:type="dcterms:W3CDTF">2015-02-23T13:01:11Z</dcterms:created>
  <dcterms:modified xsi:type="dcterms:W3CDTF">2015-03-02T01:16:23Z</dcterms:modified>
</cp:coreProperties>
</file>